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4" r:id="rId3"/>
    <p:sldId id="257" r:id="rId4"/>
    <p:sldId id="284" r:id="rId5"/>
    <p:sldId id="285" r:id="rId6"/>
    <p:sldId id="286" r:id="rId7"/>
    <p:sldId id="287" r:id="rId8"/>
    <p:sldId id="294" r:id="rId9"/>
    <p:sldId id="288" r:id="rId10"/>
    <p:sldId id="289" r:id="rId11"/>
    <p:sldId id="290" r:id="rId12"/>
    <p:sldId id="292" r:id="rId13"/>
    <p:sldId id="293" r:id="rId14"/>
    <p:sldId id="295" r:id="rId15"/>
    <p:sldId id="296" r:id="rId16"/>
    <p:sldId id="297" r:id="rId17"/>
    <p:sldId id="298" r:id="rId18"/>
    <p:sldId id="299" r:id="rId19"/>
    <p:sldId id="301" r:id="rId20"/>
    <p:sldId id="302" r:id="rId21"/>
    <p:sldId id="304" r:id="rId22"/>
    <p:sldId id="283" r:id="rId23"/>
    <p:sldId id="271" r:id="rId24"/>
    <p:sldId id="272" r:id="rId25"/>
    <p:sldId id="305" r:id="rId26"/>
    <p:sldId id="273" r:id="rId27"/>
    <p:sldId id="30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2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069848"/>
            <a:ext cx="7470648" cy="1470025"/>
          </a:xfrm>
        </p:spPr>
        <p:txBody>
          <a:bodyPr>
            <a:noAutofit/>
          </a:bodyPr>
          <a:lstStyle>
            <a:lvl1pPr algn="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2743200" y="384048"/>
            <a:ext cx="5943600" cy="612648"/>
          </a:xfrm>
        </p:spPr>
        <p:txBody>
          <a:bodyPr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9/28/2011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21"/>
          <p:cNvGrpSpPr/>
          <p:nvPr/>
        </p:nvGrpSpPr>
        <p:grpSpPr bwMode="grayWhite">
          <a:xfrm rot="19693411">
            <a:off x="3335008" y="1909248"/>
            <a:ext cx="6021229" cy="4829684"/>
            <a:chOff x="1761807" y="615248"/>
            <a:chExt cx="6021229" cy="4829684"/>
          </a:xfrm>
        </p:grpSpPr>
        <p:grpSp>
          <p:nvGrpSpPr>
            <p:cNvPr id="8" name="Group 42"/>
            <p:cNvGrpSpPr/>
            <p:nvPr userDrawn="1"/>
          </p:nvGrpSpPr>
          <p:grpSpPr bwMode="grayWhite">
            <a:xfrm>
              <a:off x="1761807" y="1695712"/>
              <a:ext cx="6021229" cy="3068566"/>
              <a:chOff x="1522575" y="779540"/>
              <a:chExt cx="6021229" cy="3068566"/>
            </a:xfrm>
          </p:grpSpPr>
          <p:sp>
            <p:nvSpPr>
              <p:cNvPr id="22" name="Freeform 21"/>
              <p:cNvSpPr/>
              <p:nvPr userDrawn="1"/>
            </p:nvSpPr>
            <p:spPr bwMode="grayWhite">
              <a:xfrm>
                <a:off x="1531435" y="783084"/>
                <a:ext cx="6012369" cy="3065022"/>
              </a:xfrm>
              <a:custGeom>
                <a:avLst/>
                <a:gdLst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3" fmla="*/ 3009900 w 6019800"/>
                  <a:gd name="connsiteY3" fmla="*/ 3009900 h 6019800"/>
                  <a:gd name="connsiteX4" fmla="*/ 7435 w 6019800"/>
                  <a:gd name="connsiteY4" fmla="*/ 2798476 h 6019800"/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  <a:gd name="connsiteX3" fmla="*/ 0 w 6012369"/>
                  <a:gd name="connsiteY3" fmla="*/ 2853591 h 3065022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369" h="3065022" stroke="0" extrusionOk="0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  <a:lnTo>
                      <a:pt x="0" y="2853591"/>
                    </a:lnTo>
                    <a:close/>
                  </a:path>
                  <a:path w="6012369" h="3065022" fill="none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9100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Freeform 22"/>
              <p:cNvSpPr/>
              <p:nvPr userDrawn="1"/>
            </p:nvSpPr>
            <p:spPr bwMode="grayWhite">
              <a:xfrm>
                <a:off x="1522575" y="779540"/>
                <a:ext cx="6012369" cy="3065022"/>
              </a:xfrm>
              <a:custGeom>
                <a:avLst/>
                <a:gdLst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3" fmla="*/ 3009900 w 6019800"/>
                  <a:gd name="connsiteY3" fmla="*/ 3009900 h 6019800"/>
                  <a:gd name="connsiteX4" fmla="*/ 7435 w 6019800"/>
                  <a:gd name="connsiteY4" fmla="*/ 2798476 h 6019800"/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  <a:gd name="connsiteX3" fmla="*/ 0 w 6012369"/>
                  <a:gd name="connsiteY3" fmla="*/ 2853591 h 3065022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369" h="3065022" stroke="0" extrusionOk="0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  <a:lnTo>
                      <a:pt x="0" y="2853591"/>
                    </a:lnTo>
                    <a:close/>
                  </a:path>
                  <a:path w="6012369" h="3065022" fill="none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</a:path>
                </a:pathLst>
              </a:custGeom>
              <a:ln w="25400">
                <a:gradFill flip="none" rotWithShape="1">
                  <a:gsLst>
                    <a:gs pos="84000">
                      <a:srgbClr val="F8F8F8">
                        <a:alpha val="0"/>
                      </a:srgbClr>
                    </a:gs>
                    <a:gs pos="41000">
                      <a:srgbClr val="F8F8F8">
                        <a:alpha val="44000"/>
                      </a:srgbClr>
                    </a:gs>
                    <a:gs pos="88000">
                      <a:srgbClr val="F8F8F8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9" name="Straight Connector 8"/>
            <p:cNvCxnSpPr/>
            <p:nvPr userDrawn="1"/>
          </p:nvCxnSpPr>
          <p:spPr bwMode="grayWhite">
            <a:xfrm rot="18120000" flipH="1">
              <a:off x="2718288" y="2106345"/>
              <a:ext cx="3999708" cy="2492654"/>
            </a:xfrm>
            <a:prstGeom prst="line">
              <a:avLst/>
            </a:prstGeom>
            <a:ln w="50800">
              <a:gradFill flip="none" rotWithShape="1">
                <a:gsLst>
                  <a:gs pos="10000">
                    <a:srgbClr val="FFFFFF">
                      <a:alpha val="0"/>
                    </a:srgbClr>
                  </a:gs>
                  <a:gs pos="50000">
                    <a:srgbClr val="F8F8F8">
                      <a:alpha val="60000"/>
                    </a:srgbClr>
                  </a:gs>
                  <a:gs pos="90000">
                    <a:srgbClr val="DDDDDD">
                      <a:alpha val="0"/>
                    </a:srgbClr>
                  </a:gs>
                </a:gsLst>
                <a:lin ang="2700000" scaled="1"/>
                <a:tileRect/>
              </a:gradFill>
              <a:miter lim="800000"/>
            </a:ln>
            <a:effectLst>
              <a:glow rad="63500">
                <a:srgbClr val="FFFFFF">
                  <a:alpha val="3922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38"/>
            <p:cNvGrpSpPr/>
            <p:nvPr userDrawn="1"/>
          </p:nvGrpSpPr>
          <p:grpSpPr bwMode="grayWhite">
            <a:xfrm>
              <a:off x="3730877" y="1536192"/>
              <a:ext cx="2721357" cy="3879656"/>
              <a:chOff x="3730877" y="1536192"/>
              <a:chExt cx="2721357" cy="3879656"/>
            </a:xfrm>
          </p:grpSpPr>
          <p:sp>
            <p:nvSpPr>
              <p:cNvPr id="20" name="Freeform 19"/>
              <p:cNvSpPr/>
              <p:nvPr userDrawn="1"/>
            </p:nvSpPr>
            <p:spPr bwMode="grayWhite">
              <a:xfrm>
                <a:off x="4388453" y="1629422"/>
                <a:ext cx="2059093" cy="3405426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7"/>
                  <a:gd name="connsiteY0" fmla="*/ 0 h 3196607"/>
                  <a:gd name="connsiteX1" fmla="*/ 2246083 w 2374787"/>
                  <a:gd name="connsiteY1" fmla="*/ 3196607 h 3196607"/>
                  <a:gd name="connsiteX2" fmla="*/ 0 w 2374787"/>
                  <a:gd name="connsiteY2" fmla="*/ 0 h 3196607"/>
                  <a:gd name="connsiteX0" fmla="*/ 0 w 2374787"/>
                  <a:gd name="connsiteY0" fmla="*/ 0 h 3196607"/>
                  <a:gd name="connsiteX1" fmla="*/ 2246083 w 2374787"/>
                  <a:gd name="connsiteY1" fmla="*/ 3196607 h 319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7" h="3196607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7" h="3196607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52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Freeform 20"/>
              <p:cNvSpPr/>
              <p:nvPr userDrawn="1"/>
            </p:nvSpPr>
            <p:spPr bwMode="grayWhite">
              <a:xfrm>
                <a:off x="3730877" y="1536192"/>
                <a:ext cx="2721357" cy="3879656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1 w 3138588"/>
                  <a:gd name="connsiteY0" fmla="*/ 0 h 3682514"/>
                  <a:gd name="connsiteX1" fmla="*/ 2354144 w 3138588"/>
                  <a:gd name="connsiteY1" fmla="*/ 1134402 h 3682514"/>
                  <a:gd name="connsiteX2" fmla="*/ 2933782 w 3138588"/>
                  <a:gd name="connsiteY2" fmla="*/ 3682514 h 3682514"/>
                  <a:gd name="connsiteX3" fmla="*/ 1 w 3138588"/>
                  <a:gd name="connsiteY3" fmla="*/ 0 h 3682514"/>
                  <a:gd name="connsiteX0" fmla="*/ 1 w 3138588"/>
                  <a:gd name="connsiteY0" fmla="*/ 0 h 3682514"/>
                  <a:gd name="connsiteX1" fmla="*/ 2354144 w 3138588"/>
                  <a:gd name="connsiteY1" fmla="*/ 1134402 h 3682514"/>
                  <a:gd name="connsiteX2" fmla="*/ 2933782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1" y="0"/>
                    </a:moveTo>
                    <a:cubicBezTo>
                      <a:pt x="916499" y="1"/>
                      <a:pt x="1783065" y="417577"/>
                      <a:pt x="2354144" y="1134402"/>
                    </a:cubicBezTo>
                    <a:cubicBezTo>
                      <a:pt x="2925223" y="1851227"/>
                      <a:pt x="3138589" y="2789193"/>
                      <a:pt x="2933782" y="3682514"/>
                    </a:cubicBezTo>
                    <a:lnTo>
                      <a:pt x="1" y="0"/>
                    </a:lnTo>
                    <a:close/>
                  </a:path>
                  <a:path w="3138588" h="3682514" fill="none">
                    <a:moveTo>
                      <a:pt x="1" y="0"/>
                    </a:moveTo>
                    <a:cubicBezTo>
                      <a:pt x="916499" y="1"/>
                      <a:pt x="1783065" y="417577"/>
                      <a:pt x="2354144" y="1134402"/>
                    </a:cubicBezTo>
                    <a:cubicBezTo>
                      <a:pt x="2925223" y="1851227"/>
                      <a:pt x="3138589" y="2789193"/>
                      <a:pt x="2933782" y="3682514"/>
                    </a:cubicBezTo>
                  </a:path>
                </a:pathLst>
              </a:custGeom>
              <a:ln w="2540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55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" name="Group 39"/>
            <p:cNvGrpSpPr/>
            <p:nvPr userDrawn="1"/>
          </p:nvGrpSpPr>
          <p:grpSpPr bwMode="grayWhite">
            <a:xfrm>
              <a:off x="2756586" y="1619763"/>
              <a:ext cx="2892850" cy="3379627"/>
              <a:chOff x="2756587" y="1619763"/>
              <a:chExt cx="2892850" cy="3379627"/>
            </a:xfrm>
          </p:grpSpPr>
          <p:sp>
            <p:nvSpPr>
              <p:cNvPr id="18" name="Freeform 17"/>
              <p:cNvSpPr/>
              <p:nvPr userDrawn="1"/>
            </p:nvSpPr>
            <p:spPr bwMode="grayWhite">
              <a:xfrm flipH="1">
                <a:off x="2774785" y="1709909"/>
                <a:ext cx="2188853" cy="2933686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9"/>
                  <a:gd name="connsiteY0" fmla="*/ 0 h 3196608"/>
                  <a:gd name="connsiteX1" fmla="*/ 2246083 w 2374789"/>
                  <a:gd name="connsiteY1" fmla="*/ 3196607 h 3196608"/>
                  <a:gd name="connsiteX2" fmla="*/ 0 w 2374789"/>
                  <a:gd name="connsiteY2" fmla="*/ 0 h 3196608"/>
                  <a:gd name="connsiteX0" fmla="*/ 0 w 2374789"/>
                  <a:gd name="connsiteY0" fmla="*/ 0 h 3196608"/>
                  <a:gd name="connsiteX1" fmla="*/ 2246083 w 2374789"/>
                  <a:gd name="connsiteY1" fmla="*/ 3196607 h 319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9" h="3196608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9" h="3196608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Freeform 18"/>
              <p:cNvSpPr/>
              <p:nvPr userDrawn="1"/>
            </p:nvSpPr>
            <p:spPr bwMode="grayWhite">
              <a:xfrm flipH="1">
                <a:off x="2756587" y="1619763"/>
                <a:ext cx="2892850" cy="3379627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28575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3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37"/>
            <p:cNvGrpSpPr/>
            <p:nvPr userDrawn="1"/>
          </p:nvGrpSpPr>
          <p:grpSpPr bwMode="grayWhite">
            <a:xfrm>
              <a:off x="3126248" y="615248"/>
              <a:ext cx="3325881" cy="2834631"/>
              <a:chOff x="3126249" y="615248"/>
              <a:chExt cx="3325881" cy="2834631"/>
            </a:xfrm>
          </p:grpSpPr>
          <p:sp>
            <p:nvSpPr>
              <p:cNvPr id="16" name="Freeform 15"/>
              <p:cNvSpPr/>
              <p:nvPr userDrawn="1"/>
            </p:nvSpPr>
            <p:spPr bwMode="grayWhite">
              <a:xfrm rot="13693869" flipH="1">
                <a:off x="3845802" y="929727"/>
                <a:ext cx="2144802" cy="2887031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8"/>
                  <a:gd name="connsiteY0" fmla="*/ 0 h 3196606"/>
                  <a:gd name="connsiteX1" fmla="*/ 2246083 w 2374788"/>
                  <a:gd name="connsiteY1" fmla="*/ 3196607 h 3196606"/>
                  <a:gd name="connsiteX2" fmla="*/ 0 w 2374788"/>
                  <a:gd name="connsiteY2" fmla="*/ 0 h 3196606"/>
                  <a:gd name="connsiteX0" fmla="*/ 0 w 2374788"/>
                  <a:gd name="connsiteY0" fmla="*/ 0 h 3196606"/>
                  <a:gd name="connsiteX1" fmla="*/ 2246083 w 2374788"/>
                  <a:gd name="connsiteY1" fmla="*/ 3196607 h 319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8" h="3196606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8" h="3196606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65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Freeform 16"/>
              <p:cNvSpPr/>
              <p:nvPr userDrawn="1"/>
            </p:nvSpPr>
            <p:spPr bwMode="grayWhite">
              <a:xfrm rot="13693869" flipH="1">
                <a:off x="3371874" y="369623"/>
                <a:ext cx="2834631" cy="3325881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2540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6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36"/>
            <p:cNvGrpSpPr/>
            <p:nvPr userDrawn="1"/>
          </p:nvGrpSpPr>
          <p:grpSpPr bwMode="grayWhite">
            <a:xfrm>
              <a:off x="2490231" y="1369960"/>
              <a:ext cx="4781177" cy="4074972"/>
              <a:chOff x="2490231" y="1369960"/>
              <a:chExt cx="4781177" cy="4074972"/>
            </a:xfrm>
          </p:grpSpPr>
          <p:sp>
            <p:nvSpPr>
              <p:cNvPr id="14" name="Freeform 13"/>
              <p:cNvSpPr/>
              <p:nvPr userDrawn="1"/>
            </p:nvSpPr>
            <p:spPr bwMode="grayWhite">
              <a:xfrm rot="13693869" flipH="1">
                <a:off x="3524638" y="1822044"/>
                <a:ext cx="3083296" cy="4150302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8"/>
                  <a:gd name="connsiteY0" fmla="*/ 0 h 3196607"/>
                  <a:gd name="connsiteX1" fmla="*/ 2246083 w 2374788"/>
                  <a:gd name="connsiteY1" fmla="*/ 3196607 h 3196607"/>
                  <a:gd name="connsiteX2" fmla="*/ 0 w 2374788"/>
                  <a:gd name="connsiteY2" fmla="*/ 0 h 3196607"/>
                  <a:gd name="connsiteX0" fmla="*/ 0 w 2374788"/>
                  <a:gd name="connsiteY0" fmla="*/ 0 h 3196607"/>
                  <a:gd name="connsiteX1" fmla="*/ 2246083 w 2374788"/>
                  <a:gd name="connsiteY1" fmla="*/ 3196607 h 319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8" h="3196607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8" h="3196607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Freeform 14"/>
              <p:cNvSpPr/>
              <p:nvPr userDrawn="1"/>
            </p:nvSpPr>
            <p:spPr bwMode="grayWhite">
              <a:xfrm rot="13693869" flipH="1">
                <a:off x="2843334" y="1016857"/>
                <a:ext cx="4074972" cy="4781177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3175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35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24" name="Picture 230" descr="st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4648200" y="4419600"/>
            <a:ext cx="895350" cy="9144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9/28/2011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black">
          <a:xfrm>
            <a:off x="7068312" y="356616"/>
            <a:ext cx="16184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56616"/>
            <a:ext cx="6400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9/28/2011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983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9/28/2011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32" y="2286000"/>
            <a:ext cx="7772400" cy="1362075"/>
          </a:xfrm>
        </p:spPr>
        <p:txBody>
          <a:bodyPr anchor="t">
            <a:noAutofit/>
          </a:bodyPr>
          <a:lstStyle>
            <a:lvl1pPr algn="ctr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353312"/>
            <a:ext cx="7772400" cy="90525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9/28/2011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21"/>
          <p:cNvGrpSpPr/>
          <p:nvPr userDrawn="1"/>
        </p:nvGrpSpPr>
        <p:grpSpPr bwMode="grayWhite">
          <a:xfrm rot="19693411">
            <a:off x="3335008" y="1909248"/>
            <a:ext cx="6021229" cy="4829684"/>
            <a:chOff x="1761807" y="615248"/>
            <a:chExt cx="6021229" cy="4829684"/>
          </a:xfrm>
        </p:grpSpPr>
        <p:grpSp>
          <p:nvGrpSpPr>
            <p:cNvPr id="8" name="Group 42"/>
            <p:cNvGrpSpPr/>
            <p:nvPr userDrawn="1"/>
          </p:nvGrpSpPr>
          <p:grpSpPr bwMode="grayWhite">
            <a:xfrm>
              <a:off x="1761807" y="1695712"/>
              <a:ext cx="6021229" cy="3068566"/>
              <a:chOff x="1522575" y="779540"/>
              <a:chExt cx="6021229" cy="3068566"/>
            </a:xfrm>
          </p:grpSpPr>
          <p:sp>
            <p:nvSpPr>
              <p:cNvPr id="22" name="Freeform 21"/>
              <p:cNvSpPr/>
              <p:nvPr userDrawn="1"/>
            </p:nvSpPr>
            <p:spPr bwMode="grayWhite">
              <a:xfrm>
                <a:off x="1531435" y="783084"/>
                <a:ext cx="6012369" cy="3065022"/>
              </a:xfrm>
              <a:custGeom>
                <a:avLst/>
                <a:gdLst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3" fmla="*/ 3009900 w 6019800"/>
                  <a:gd name="connsiteY3" fmla="*/ 3009900 h 6019800"/>
                  <a:gd name="connsiteX4" fmla="*/ 7435 w 6019800"/>
                  <a:gd name="connsiteY4" fmla="*/ 2798476 h 6019800"/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  <a:gd name="connsiteX3" fmla="*/ 0 w 6012369"/>
                  <a:gd name="connsiteY3" fmla="*/ 2853591 h 3065022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369" h="3065022" stroke="0" extrusionOk="0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  <a:lnTo>
                      <a:pt x="0" y="2853591"/>
                    </a:lnTo>
                    <a:close/>
                  </a:path>
                  <a:path w="6012369" h="3065022" fill="none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9100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Freeform 22"/>
              <p:cNvSpPr/>
              <p:nvPr userDrawn="1"/>
            </p:nvSpPr>
            <p:spPr bwMode="grayWhite">
              <a:xfrm>
                <a:off x="1522575" y="779540"/>
                <a:ext cx="6012369" cy="3065022"/>
              </a:xfrm>
              <a:custGeom>
                <a:avLst/>
                <a:gdLst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3" fmla="*/ 3009900 w 6019800"/>
                  <a:gd name="connsiteY3" fmla="*/ 3009900 h 6019800"/>
                  <a:gd name="connsiteX4" fmla="*/ 7435 w 6019800"/>
                  <a:gd name="connsiteY4" fmla="*/ 2798476 h 6019800"/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  <a:gd name="connsiteX3" fmla="*/ 0 w 6012369"/>
                  <a:gd name="connsiteY3" fmla="*/ 2853591 h 3065022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369" h="3065022" stroke="0" extrusionOk="0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  <a:lnTo>
                      <a:pt x="0" y="2853591"/>
                    </a:lnTo>
                    <a:close/>
                  </a:path>
                  <a:path w="6012369" h="3065022" fill="none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</a:path>
                </a:pathLst>
              </a:custGeom>
              <a:ln w="25400">
                <a:gradFill flip="none" rotWithShape="1">
                  <a:gsLst>
                    <a:gs pos="84000">
                      <a:srgbClr val="F8F8F8">
                        <a:alpha val="0"/>
                      </a:srgbClr>
                    </a:gs>
                    <a:gs pos="41000">
                      <a:srgbClr val="F8F8F8">
                        <a:alpha val="44000"/>
                      </a:srgbClr>
                    </a:gs>
                    <a:gs pos="88000">
                      <a:srgbClr val="F8F8F8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9" name="Straight Connector 8"/>
            <p:cNvCxnSpPr/>
            <p:nvPr userDrawn="1"/>
          </p:nvCxnSpPr>
          <p:spPr bwMode="grayWhite">
            <a:xfrm rot="18120000" flipH="1">
              <a:off x="2718288" y="2106345"/>
              <a:ext cx="3999708" cy="2492654"/>
            </a:xfrm>
            <a:prstGeom prst="line">
              <a:avLst/>
            </a:prstGeom>
            <a:ln w="50800">
              <a:gradFill flip="none" rotWithShape="1">
                <a:gsLst>
                  <a:gs pos="10000">
                    <a:srgbClr val="FFFFFF">
                      <a:alpha val="0"/>
                    </a:srgbClr>
                  </a:gs>
                  <a:gs pos="50000">
                    <a:srgbClr val="F8F8F8">
                      <a:alpha val="60000"/>
                    </a:srgbClr>
                  </a:gs>
                  <a:gs pos="90000">
                    <a:srgbClr val="DDDDDD">
                      <a:alpha val="0"/>
                    </a:srgbClr>
                  </a:gs>
                </a:gsLst>
                <a:lin ang="2700000" scaled="1"/>
                <a:tileRect/>
              </a:gradFill>
              <a:miter lim="800000"/>
            </a:ln>
            <a:effectLst>
              <a:glow rad="63500">
                <a:srgbClr val="FFFFFF">
                  <a:alpha val="3922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38"/>
            <p:cNvGrpSpPr/>
            <p:nvPr userDrawn="1"/>
          </p:nvGrpSpPr>
          <p:grpSpPr bwMode="grayWhite">
            <a:xfrm>
              <a:off x="3730877" y="1536192"/>
              <a:ext cx="2721357" cy="3879656"/>
              <a:chOff x="3730877" y="1536192"/>
              <a:chExt cx="2721357" cy="3879656"/>
            </a:xfrm>
          </p:grpSpPr>
          <p:sp>
            <p:nvSpPr>
              <p:cNvPr id="20" name="Freeform 19"/>
              <p:cNvSpPr/>
              <p:nvPr userDrawn="1"/>
            </p:nvSpPr>
            <p:spPr bwMode="grayWhite">
              <a:xfrm>
                <a:off x="4388453" y="1629422"/>
                <a:ext cx="2059093" cy="3405426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7"/>
                  <a:gd name="connsiteY0" fmla="*/ 0 h 3196607"/>
                  <a:gd name="connsiteX1" fmla="*/ 2246083 w 2374787"/>
                  <a:gd name="connsiteY1" fmla="*/ 3196607 h 3196607"/>
                  <a:gd name="connsiteX2" fmla="*/ 0 w 2374787"/>
                  <a:gd name="connsiteY2" fmla="*/ 0 h 3196607"/>
                  <a:gd name="connsiteX0" fmla="*/ 0 w 2374787"/>
                  <a:gd name="connsiteY0" fmla="*/ 0 h 3196607"/>
                  <a:gd name="connsiteX1" fmla="*/ 2246083 w 2374787"/>
                  <a:gd name="connsiteY1" fmla="*/ 3196607 h 319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7" h="3196607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7" h="3196607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52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Freeform 20"/>
              <p:cNvSpPr/>
              <p:nvPr userDrawn="1"/>
            </p:nvSpPr>
            <p:spPr bwMode="grayWhite">
              <a:xfrm>
                <a:off x="3730877" y="1536192"/>
                <a:ext cx="2721357" cy="3879656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1 w 3138588"/>
                  <a:gd name="connsiteY0" fmla="*/ 0 h 3682514"/>
                  <a:gd name="connsiteX1" fmla="*/ 2354144 w 3138588"/>
                  <a:gd name="connsiteY1" fmla="*/ 1134402 h 3682514"/>
                  <a:gd name="connsiteX2" fmla="*/ 2933782 w 3138588"/>
                  <a:gd name="connsiteY2" fmla="*/ 3682514 h 3682514"/>
                  <a:gd name="connsiteX3" fmla="*/ 1 w 3138588"/>
                  <a:gd name="connsiteY3" fmla="*/ 0 h 3682514"/>
                  <a:gd name="connsiteX0" fmla="*/ 1 w 3138588"/>
                  <a:gd name="connsiteY0" fmla="*/ 0 h 3682514"/>
                  <a:gd name="connsiteX1" fmla="*/ 2354144 w 3138588"/>
                  <a:gd name="connsiteY1" fmla="*/ 1134402 h 3682514"/>
                  <a:gd name="connsiteX2" fmla="*/ 2933782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1" y="0"/>
                    </a:moveTo>
                    <a:cubicBezTo>
                      <a:pt x="916499" y="1"/>
                      <a:pt x="1783065" y="417577"/>
                      <a:pt x="2354144" y="1134402"/>
                    </a:cubicBezTo>
                    <a:cubicBezTo>
                      <a:pt x="2925223" y="1851227"/>
                      <a:pt x="3138589" y="2789193"/>
                      <a:pt x="2933782" y="3682514"/>
                    </a:cubicBezTo>
                    <a:lnTo>
                      <a:pt x="1" y="0"/>
                    </a:lnTo>
                    <a:close/>
                  </a:path>
                  <a:path w="3138588" h="3682514" fill="none">
                    <a:moveTo>
                      <a:pt x="1" y="0"/>
                    </a:moveTo>
                    <a:cubicBezTo>
                      <a:pt x="916499" y="1"/>
                      <a:pt x="1783065" y="417577"/>
                      <a:pt x="2354144" y="1134402"/>
                    </a:cubicBezTo>
                    <a:cubicBezTo>
                      <a:pt x="2925223" y="1851227"/>
                      <a:pt x="3138589" y="2789193"/>
                      <a:pt x="2933782" y="3682514"/>
                    </a:cubicBezTo>
                  </a:path>
                </a:pathLst>
              </a:custGeom>
              <a:ln w="2540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55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" name="Group 39"/>
            <p:cNvGrpSpPr/>
            <p:nvPr userDrawn="1"/>
          </p:nvGrpSpPr>
          <p:grpSpPr bwMode="grayWhite">
            <a:xfrm>
              <a:off x="2756586" y="1619763"/>
              <a:ext cx="2892850" cy="3379627"/>
              <a:chOff x="2756587" y="1619763"/>
              <a:chExt cx="2892850" cy="3379627"/>
            </a:xfrm>
          </p:grpSpPr>
          <p:sp>
            <p:nvSpPr>
              <p:cNvPr id="18" name="Freeform 17"/>
              <p:cNvSpPr/>
              <p:nvPr userDrawn="1"/>
            </p:nvSpPr>
            <p:spPr bwMode="grayWhite">
              <a:xfrm flipH="1">
                <a:off x="2774785" y="1709909"/>
                <a:ext cx="2188853" cy="2933686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9"/>
                  <a:gd name="connsiteY0" fmla="*/ 0 h 3196608"/>
                  <a:gd name="connsiteX1" fmla="*/ 2246083 w 2374789"/>
                  <a:gd name="connsiteY1" fmla="*/ 3196607 h 3196608"/>
                  <a:gd name="connsiteX2" fmla="*/ 0 w 2374789"/>
                  <a:gd name="connsiteY2" fmla="*/ 0 h 3196608"/>
                  <a:gd name="connsiteX0" fmla="*/ 0 w 2374789"/>
                  <a:gd name="connsiteY0" fmla="*/ 0 h 3196608"/>
                  <a:gd name="connsiteX1" fmla="*/ 2246083 w 2374789"/>
                  <a:gd name="connsiteY1" fmla="*/ 3196607 h 319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9" h="3196608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9" h="3196608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Freeform 18"/>
              <p:cNvSpPr/>
              <p:nvPr userDrawn="1"/>
            </p:nvSpPr>
            <p:spPr bwMode="grayWhite">
              <a:xfrm flipH="1">
                <a:off x="2756587" y="1619763"/>
                <a:ext cx="2892850" cy="3379627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28575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3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37"/>
            <p:cNvGrpSpPr/>
            <p:nvPr userDrawn="1"/>
          </p:nvGrpSpPr>
          <p:grpSpPr bwMode="grayWhite">
            <a:xfrm>
              <a:off x="3126248" y="615248"/>
              <a:ext cx="3325881" cy="2834631"/>
              <a:chOff x="3126249" y="615248"/>
              <a:chExt cx="3325881" cy="2834631"/>
            </a:xfrm>
          </p:grpSpPr>
          <p:sp>
            <p:nvSpPr>
              <p:cNvPr id="16" name="Freeform 15"/>
              <p:cNvSpPr/>
              <p:nvPr userDrawn="1"/>
            </p:nvSpPr>
            <p:spPr bwMode="grayWhite">
              <a:xfrm rot="13693869" flipH="1">
                <a:off x="3845802" y="929727"/>
                <a:ext cx="2144802" cy="2887031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8"/>
                  <a:gd name="connsiteY0" fmla="*/ 0 h 3196606"/>
                  <a:gd name="connsiteX1" fmla="*/ 2246083 w 2374788"/>
                  <a:gd name="connsiteY1" fmla="*/ 3196607 h 3196606"/>
                  <a:gd name="connsiteX2" fmla="*/ 0 w 2374788"/>
                  <a:gd name="connsiteY2" fmla="*/ 0 h 3196606"/>
                  <a:gd name="connsiteX0" fmla="*/ 0 w 2374788"/>
                  <a:gd name="connsiteY0" fmla="*/ 0 h 3196606"/>
                  <a:gd name="connsiteX1" fmla="*/ 2246083 w 2374788"/>
                  <a:gd name="connsiteY1" fmla="*/ 3196607 h 319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8" h="3196606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8" h="3196606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65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Freeform 16"/>
              <p:cNvSpPr/>
              <p:nvPr userDrawn="1"/>
            </p:nvSpPr>
            <p:spPr bwMode="grayWhite">
              <a:xfrm rot="13693869" flipH="1">
                <a:off x="3371874" y="369623"/>
                <a:ext cx="2834631" cy="3325881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2540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6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36"/>
            <p:cNvGrpSpPr/>
            <p:nvPr userDrawn="1"/>
          </p:nvGrpSpPr>
          <p:grpSpPr bwMode="grayWhite">
            <a:xfrm>
              <a:off x="2490231" y="1369960"/>
              <a:ext cx="4781177" cy="4074972"/>
              <a:chOff x="2490231" y="1369960"/>
              <a:chExt cx="4781177" cy="4074972"/>
            </a:xfrm>
          </p:grpSpPr>
          <p:sp>
            <p:nvSpPr>
              <p:cNvPr id="14" name="Freeform 13"/>
              <p:cNvSpPr/>
              <p:nvPr userDrawn="1"/>
            </p:nvSpPr>
            <p:spPr bwMode="grayWhite">
              <a:xfrm rot="13693869" flipH="1">
                <a:off x="3524638" y="1822044"/>
                <a:ext cx="3083296" cy="4150302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8"/>
                  <a:gd name="connsiteY0" fmla="*/ 0 h 3196607"/>
                  <a:gd name="connsiteX1" fmla="*/ 2246083 w 2374788"/>
                  <a:gd name="connsiteY1" fmla="*/ 3196607 h 3196607"/>
                  <a:gd name="connsiteX2" fmla="*/ 0 w 2374788"/>
                  <a:gd name="connsiteY2" fmla="*/ 0 h 3196607"/>
                  <a:gd name="connsiteX0" fmla="*/ 0 w 2374788"/>
                  <a:gd name="connsiteY0" fmla="*/ 0 h 3196607"/>
                  <a:gd name="connsiteX1" fmla="*/ 2246083 w 2374788"/>
                  <a:gd name="connsiteY1" fmla="*/ 3196607 h 319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8" h="3196607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8" h="3196607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Freeform 14"/>
              <p:cNvSpPr/>
              <p:nvPr userDrawn="1"/>
            </p:nvSpPr>
            <p:spPr bwMode="grayWhite">
              <a:xfrm rot="13693869" flipH="1">
                <a:off x="2843334" y="1016857"/>
                <a:ext cx="4074972" cy="4781177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3175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35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24" name="Picture 230" descr="st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4648200" y="4419600"/>
            <a:ext cx="895350" cy="9144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632" y="1289304"/>
            <a:ext cx="4038600" cy="4672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728" y="1289304"/>
            <a:ext cx="4038600" cy="4672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9/28/2011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353312"/>
            <a:ext cx="4041648" cy="639762"/>
          </a:xfrm>
          <a:solidFill>
            <a:srgbClr val="FFFFFF">
              <a:alpha val="25098"/>
            </a:srgbClr>
          </a:solidFill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93976"/>
            <a:ext cx="4040188" cy="40325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45025" y="1353312"/>
            <a:ext cx="4041648" cy="639762"/>
          </a:xfrm>
          <a:solidFill>
            <a:srgbClr val="FFFFFF">
              <a:alpha val="25098"/>
            </a:srgbClr>
          </a:solidFill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93976"/>
            <a:ext cx="4041775" cy="40325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9/28/2011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9/28/2011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9/28/2011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152" y="0"/>
            <a:ext cx="7470648" cy="987552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016" y="1371600"/>
            <a:ext cx="4672584" cy="48554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6025896" y="1371600"/>
            <a:ext cx="2633472" cy="4873752"/>
          </a:xfrm>
          <a:gradFill>
            <a:gsLst>
              <a:gs pos="0">
                <a:schemeClr val="bg1">
                  <a:lumMod val="95000"/>
                  <a:alpha val="34000"/>
                </a:schemeClr>
              </a:gs>
              <a:gs pos="6000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9/28/2011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2920" y="4855464"/>
            <a:ext cx="3218688" cy="777240"/>
          </a:xfrm>
          <a:solidFill>
            <a:schemeClr val="bg2">
              <a:lumMod val="50000"/>
            </a:schemeClr>
          </a:solidFill>
        </p:spPr>
        <p:txBody>
          <a:bodyPr anchor="ctr"/>
          <a:lstStyle>
            <a:lvl1pPr algn="ctr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3867912" y="1216152"/>
            <a:ext cx="4626864" cy="4398264"/>
          </a:xfrm>
          <a:solidFill>
            <a:srgbClr val="EAEAEA"/>
          </a:solidFill>
          <a:effectLst>
            <a:outerShdw blurRad="254000" dist="101600" dir="2700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" y="1216152"/>
            <a:ext cx="3218688" cy="3575304"/>
          </a:xfrm>
        </p:spPr>
        <p:txBody>
          <a:bodyPr anchor="b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73E-F6AE-47E8-A5D7-4BCB2A2DFF86}" type="datetimeFigureOut">
              <a:rPr lang="en-US" smtClean="0"/>
              <a:pPr/>
              <a:t>9/28/2011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83790-BC70-4AE4-8F29-A17DB58E18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White">
          <a:xfrm>
            <a:off x="0" y="0"/>
            <a:ext cx="9144000" cy="6858000"/>
          </a:xfrm>
          <a:prstGeom prst="rect">
            <a:avLst/>
          </a:prstGeom>
          <a:gradFill>
            <a:gsLst>
              <a:gs pos="6000">
                <a:schemeClr val="bg2">
                  <a:lumMod val="50000"/>
                  <a:alpha val="83000"/>
                </a:schemeClr>
              </a:gs>
              <a:gs pos="26000">
                <a:schemeClr val="bg2">
                  <a:lumMod val="50000"/>
                  <a:alpha val="63000"/>
                </a:schemeClr>
              </a:gs>
              <a:gs pos="50000">
                <a:schemeClr val="bg2">
                  <a:lumMod val="50000"/>
                  <a:alpha val="27000"/>
                </a:schemeClr>
              </a:gs>
              <a:gs pos="100000">
                <a:schemeClr val="bg2">
                  <a:lumMod val="50000"/>
                  <a:alpha val="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 bwMode="black">
          <a:xfrm>
            <a:off x="0" y="0"/>
            <a:ext cx="1216152" cy="987552"/>
          </a:xfrm>
          <a:prstGeom prst="rect">
            <a:avLst/>
          </a:prstGeom>
          <a:solidFill>
            <a:srgbClr val="FFFF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white">
          <a:xfrm>
            <a:off x="76200" y="1066800"/>
            <a:ext cx="2590800" cy="1219200"/>
          </a:xfrm>
          <a:prstGeom prst="rect">
            <a:avLst/>
          </a:prstGeom>
          <a:blipFill dpi="0" rotWithShape="1">
            <a:blip r:embed="rId13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136" descr="sta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 rot="-1315059">
            <a:off x="8659903" y="5872449"/>
            <a:ext cx="542925" cy="555625"/>
          </a:xfrm>
          <a:prstGeom prst="rect">
            <a:avLst/>
          </a:prstGeom>
          <a:noFill/>
        </p:spPr>
      </p:pic>
      <p:pic>
        <p:nvPicPr>
          <p:cNvPr id="11" name="Picture 139" descr="sta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 rot="-1315059" flipH="1" flipV="1">
            <a:off x="152400" y="4724400"/>
            <a:ext cx="425450" cy="434975"/>
          </a:xfrm>
          <a:prstGeom prst="rect">
            <a:avLst/>
          </a:prstGeom>
          <a:noFill/>
        </p:spPr>
      </p:pic>
      <p:pic>
        <p:nvPicPr>
          <p:cNvPr id="12" name="Picture 99" descr="sta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 rot="-1315059">
            <a:off x="533400" y="152400"/>
            <a:ext cx="692150" cy="708025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 bwMode="white">
          <a:xfrm>
            <a:off x="1216946" y="0"/>
            <a:ext cx="0" cy="685800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ltGray">
          <a:xfrm>
            <a:off x="8714232" y="0"/>
            <a:ext cx="0" cy="685800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ltGray">
          <a:xfrm>
            <a:off x="2670048" y="0"/>
            <a:ext cx="0" cy="685800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grayWhite">
          <a:xfrm>
            <a:off x="0" y="990600"/>
            <a:ext cx="9144000" cy="1588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grayWhite">
          <a:xfrm>
            <a:off x="5788152" y="1069848"/>
            <a:ext cx="3355848" cy="1588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01"/>
          <p:cNvGrpSpPr>
            <a:grpSpLocks/>
          </p:cNvGrpSpPr>
          <p:nvPr/>
        </p:nvGrpSpPr>
        <p:grpSpPr bwMode="ltGray">
          <a:xfrm>
            <a:off x="-61512" y="-103188"/>
            <a:ext cx="4100112" cy="4217988"/>
            <a:chOff x="-80" y="-65"/>
            <a:chExt cx="2624" cy="2631"/>
          </a:xfrm>
          <a:solidFill>
            <a:schemeClr val="bg2">
              <a:lumMod val="20000"/>
              <a:lumOff val="80000"/>
              <a:alpha val="10196"/>
            </a:schemeClr>
          </a:solidFill>
        </p:grpSpPr>
        <p:sp>
          <p:nvSpPr>
            <p:cNvPr id="19" name="Freeform 102"/>
            <p:cNvSpPr>
              <a:spLocks/>
            </p:cNvSpPr>
            <p:nvPr/>
          </p:nvSpPr>
          <p:spPr bwMode="ltGray">
            <a:xfrm>
              <a:off x="1703" y="0"/>
              <a:ext cx="73" cy="34"/>
            </a:xfrm>
            <a:custGeom>
              <a:avLst/>
              <a:gdLst>
                <a:gd name="connsiteX0" fmla="*/ 674 w 711"/>
                <a:gd name="connsiteY0" fmla="*/ 0 h 451"/>
                <a:gd name="connsiteX1" fmla="*/ 711 w 711"/>
                <a:gd name="connsiteY1" fmla="*/ 67 h 451"/>
                <a:gd name="connsiteX2" fmla="*/ 132 w 711"/>
                <a:gd name="connsiteY2" fmla="*/ 401 h 451"/>
                <a:gd name="connsiteX3" fmla="*/ 112 w 711"/>
                <a:gd name="connsiteY3" fmla="*/ 367 h 451"/>
                <a:gd name="connsiteX4" fmla="*/ 94 w 711"/>
                <a:gd name="connsiteY4" fmla="*/ 335 h 451"/>
                <a:gd name="connsiteX5" fmla="*/ 674 w 711"/>
                <a:gd name="connsiteY5" fmla="*/ 0 h 451"/>
                <a:gd name="connsiteX0" fmla="*/ 674 w 711"/>
                <a:gd name="connsiteY0" fmla="*/ 0 h 451"/>
                <a:gd name="connsiteX1" fmla="*/ 711 w 711"/>
                <a:gd name="connsiteY1" fmla="*/ 67 h 451"/>
                <a:gd name="connsiteX2" fmla="*/ 185 w 711"/>
                <a:gd name="connsiteY2" fmla="*/ 369 h 451"/>
                <a:gd name="connsiteX3" fmla="*/ 132 w 711"/>
                <a:gd name="connsiteY3" fmla="*/ 401 h 451"/>
                <a:gd name="connsiteX4" fmla="*/ 112 w 711"/>
                <a:gd name="connsiteY4" fmla="*/ 367 h 451"/>
                <a:gd name="connsiteX5" fmla="*/ 94 w 711"/>
                <a:gd name="connsiteY5" fmla="*/ 335 h 451"/>
                <a:gd name="connsiteX6" fmla="*/ 674 w 711"/>
                <a:gd name="connsiteY6" fmla="*/ 0 h 451"/>
                <a:gd name="connsiteX0" fmla="*/ 674 w 711"/>
                <a:gd name="connsiteY0" fmla="*/ 0 h 401"/>
                <a:gd name="connsiteX1" fmla="*/ 711 w 711"/>
                <a:gd name="connsiteY1" fmla="*/ 67 h 401"/>
                <a:gd name="connsiteX2" fmla="*/ 185 w 711"/>
                <a:gd name="connsiteY2" fmla="*/ 369 h 401"/>
                <a:gd name="connsiteX3" fmla="*/ 132 w 711"/>
                <a:gd name="connsiteY3" fmla="*/ 401 h 401"/>
                <a:gd name="connsiteX4" fmla="*/ 112 w 711"/>
                <a:gd name="connsiteY4" fmla="*/ 367 h 401"/>
                <a:gd name="connsiteX5" fmla="*/ 94 w 711"/>
                <a:gd name="connsiteY5" fmla="*/ 335 h 401"/>
                <a:gd name="connsiteX6" fmla="*/ 674 w 711"/>
                <a:gd name="connsiteY6" fmla="*/ 0 h 401"/>
                <a:gd name="connsiteX0" fmla="*/ 562 w 599"/>
                <a:gd name="connsiteY0" fmla="*/ 0 h 401"/>
                <a:gd name="connsiteX1" fmla="*/ 599 w 599"/>
                <a:gd name="connsiteY1" fmla="*/ 67 h 401"/>
                <a:gd name="connsiteX2" fmla="*/ 73 w 599"/>
                <a:gd name="connsiteY2" fmla="*/ 369 h 401"/>
                <a:gd name="connsiteX3" fmla="*/ 20 w 599"/>
                <a:gd name="connsiteY3" fmla="*/ 401 h 401"/>
                <a:gd name="connsiteX4" fmla="*/ 0 w 599"/>
                <a:gd name="connsiteY4" fmla="*/ 367 h 401"/>
                <a:gd name="connsiteX5" fmla="*/ 562 w 599"/>
                <a:gd name="connsiteY5" fmla="*/ 0 h 401"/>
                <a:gd name="connsiteX0" fmla="*/ 0 w 599"/>
                <a:gd name="connsiteY0" fmla="*/ 300 h 334"/>
                <a:gd name="connsiteX1" fmla="*/ 599 w 599"/>
                <a:gd name="connsiteY1" fmla="*/ 0 h 334"/>
                <a:gd name="connsiteX2" fmla="*/ 73 w 599"/>
                <a:gd name="connsiteY2" fmla="*/ 302 h 334"/>
                <a:gd name="connsiteX3" fmla="*/ 20 w 599"/>
                <a:gd name="connsiteY3" fmla="*/ 334 h 334"/>
                <a:gd name="connsiteX4" fmla="*/ 0 w 599"/>
                <a:gd name="connsiteY4" fmla="*/ 300 h 334"/>
                <a:gd name="connsiteX0" fmla="*/ 0 w 73"/>
                <a:gd name="connsiteY0" fmla="*/ 5 h 39"/>
                <a:gd name="connsiteX1" fmla="*/ 73 w 73"/>
                <a:gd name="connsiteY1" fmla="*/ 7 h 39"/>
                <a:gd name="connsiteX2" fmla="*/ 20 w 73"/>
                <a:gd name="connsiteY2" fmla="*/ 39 h 39"/>
                <a:gd name="connsiteX3" fmla="*/ 0 w 73"/>
                <a:gd name="connsiteY3" fmla="*/ 5 h 39"/>
                <a:gd name="connsiteX0" fmla="*/ 0 w 73"/>
                <a:gd name="connsiteY0" fmla="*/ 0 h 34"/>
                <a:gd name="connsiteX1" fmla="*/ 73 w 73"/>
                <a:gd name="connsiteY1" fmla="*/ 2 h 34"/>
                <a:gd name="connsiteX2" fmla="*/ 20 w 73"/>
                <a:gd name="connsiteY2" fmla="*/ 34 h 34"/>
                <a:gd name="connsiteX3" fmla="*/ 0 w 73"/>
                <a:gd name="connsiteY3" fmla="*/ 0 h 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" h="34">
                  <a:moveTo>
                    <a:pt x="0" y="0"/>
                  </a:moveTo>
                  <a:cubicBezTo>
                    <a:pt x="24" y="1"/>
                    <a:pt x="49" y="1"/>
                    <a:pt x="73" y="2"/>
                  </a:cubicBezTo>
                  <a:lnTo>
                    <a:pt x="20" y="34"/>
                  </a:lnTo>
                  <a:cubicBezTo>
                    <a:pt x="13" y="23"/>
                    <a:pt x="7" y="1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103"/>
            <p:cNvSpPr>
              <a:spLocks/>
            </p:cNvSpPr>
            <p:nvPr/>
          </p:nvSpPr>
          <p:spPr bwMode="ltGray">
            <a:xfrm>
              <a:off x="1739" y="2"/>
              <a:ext cx="314" cy="131"/>
            </a:xfrm>
            <a:custGeom>
              <a:avLst/>
              <a:gdLst>
                <a:gd name="connsiteX0" fmla="*/ 607 w 638"/>
                <a:gd name="connsiteY0" fmla="*/ 0 h 353"/>
                <a:gd name="connsiteX1" fmla="*/ 638 w 638"/>
                <a:gd name="connsiteY1" fmla="*/ 71 h 353"/>
                <a:gd name="connsiteX2" fmla="*/ 33 w 638"/>
                <a:gd name="connsiteY2" fmla="*/ 353 h 353"/>
                <a:gd name="connsiteX3" fmla="*/ 0 w 638"/>
                <a:gd name="connsiteY3" fmla="*/ 284 h 353"/>
                <a:gd name="connsiteX4" fmla="*/ 129 w 638"/>
                <a:gd name="connsiteY4" fmla="*/ 222 h 353"/>
                <a:gd name="connsiteX5" fmla="*/ 607 w 638"/>
                <a:gd name="connsiteY5" fmla="*/ 0 h 353"/>
                <a:gd name="connsiteX0" fmla="*/ 607 w 638"/>
                <a:gd name="connsiteY0" fmla="*/ 0 h 353"/>
                <a:gd name="connsiteX1" fmla="*/ 638 w 638"/>
                <a:gd name="connsiteY1" fmla="*/ 71 h 353"/>
                <a:gd name="connsiteX2" fmla="*/ 314 w 638"/>
                <a:gd name="connsiteY2" fmla="*/ 222 h 353"/>
                <a:gd name="connsiteX3" fmla="*/ 33 w 638"/>
                <a:gd name="connsiteY3" fmla="*/ 353 h 353"/>
                <a:gd name="connsiteX4" fmla="*/ 0 w 638"/>
                <a:gd name="connsiteY4" fmla="*/ 284 h 353"/>
                <a:gd name="connsiteX5" fmla="*/ 129 w 638"/>
                <a:gd name="connsiteY5" fmla="*/ 222 h 353"/>
                <a:gd name="connsiteX6" fmla="*/ 607 w 638"/>
                <a:gd name="connsiteY6" fmla="*/ 0 h 353"/>
                <a:gd name="connsiteX0" fmla="*/ 129 w 638"/>
                <a:gd name="connsiteY0" fmla="*/ 151 h 282"/>
                <a:gd name="connsiteX1" fmla="*/ 638 w 638"/>
                <a:gd name="connsiteY1" fmla="*/ 0 h 282"/>
                <a:gd name="connsiteX2" fmla="*/ 314 w 638"/>
                <a:gd name="connsiteY2" fmla="*/ 151 h 282"/>
                <a:gd name="connsiteX3" fmla="*/ 33 w 638"/>
                <a:gd name="connsiteY3" fmla="*/ 282 h 282"/>
                <a:gd name="connsiteX4" fmla="*/ 0 w 638"/>
                <a:gd name="connsiteY4" fmla="*/ 213 h 282"/>
                <a:gd name="connsiteX5" fmla="*/ 129 w 638"/>
                <a:gd name="connsiteY5" fmla="*/ 151 h 282"/>
                <a:gd name="connsiteX0" fmla="*/ 129 w 314"/>
                <a:gd name="connsiteY0" fmla="*/ 0 h 131"/>
                <a:gd name="connsiteX1" fmla="*/ 314 w 314"/>
                <a:gd name="connsiteY1" fmla="*/ 0 h 131"/>
                <a:gd name="connsiteX2" fmla="*/ 33 w 314"/>
                <a:gd name="connsiteY2" fmla="*/ 131 h 131"/>
                <a:gd name="connsiteX3" fmla="*/ 0 w 314"/>
                <a:gd name="connsiteY3" fmla="*/ 62 h 131"/>
                <a:gd name="connsiteX4" fmla="*/ 129 w 314"/>
                <a:gd name="connsiteY4" fmla="*/ 0 h 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" h="131">
                  <a:moveTo>
                    <a:pt x="129" y="0"/>
                  </a:moveTo>
                  <a:lnTo>
                    <a:pt x="314" y="0"/>
                  </a:lnTo>
                  <a:lnTo>
                    <a:pt x="33" y="131"/>
                  </a:lnTo>
                  <a:lnTo>
                    <a:pt x="0" y="62"/>
                  </a:lnTo>
                  <a:lnTo>
                    <a:pt x="1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104"/>
            <p:cNvSpPr>
              <a:spLocks/>
            </p:cNvSpPr>
            <p:nvPr/>
          </p:nvSpPr>
          <p:spPr bwMode="ltGray">
            <a:xfrm>
              <a:off x="1785" y="-65"/>
              <a:ext cx="654" cy="301"/>
            </a:xfrm>
            <a:custGeom>
              <a:avLst/>
              <a:gdLst/>
              <a:ahLst/>
              <a:cxnLst>
                <a:cxn ang="0">
                  <a:pos x="629" y="0"/>
                </a:cxn>
                <a:cxn ang="0">
                  <a:pos x="654" y="73"/>
                </a:cxn>
                <a:cxn ang="0">
                  <a:pos x="26" y="301"/>
                </a:cxn>
                <a:cxn ang="0">
                  <a:pos x="0" y="229"/>
                </a:cxn>
                <a:cxn ang="0">
                  <a:pos x="629" y="0"/>
                </a:cxn>
              </a:cxnLst>
              <a:rect l="0" t="0" r="r" b="b"/>
              <a:pathLst>
                <a:path w="654" h="301">
                  <a:moveTo>
                    <a:pt x="629" y="0"/>
                  </a:moveTo>
                  <a:lnTo>
                    <a:pt x="654" y="73"/>
                  </a:lnTo>
                  <a:lnTo>
                    <a:pt x="26" y="301"/>
                  </a:lnTo>
                  <a:lnTo>
                    <a:pt x="0" y="229"/>
                  </a:lnTo>
                  <a:lnTo>
                    <a:pt x="6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105"/>
            <p:cNvSpPr>
              <a:spLocks/>
            </p:cNvSpPr>
            <p:nvPr/>
          </p:nvSpPr>
          <p:spPr bwMode="ltGray">
            <a:xfrm>
              <a:off x="1821" y="94"/>
              <a:ext cx="666" cy="248"/>
            </a:xfrm>
            <a:custGeom>
              <a:avLst/>
              <a:gdLst/>
              <a:ahLst/>
              <a:cxnLst>
                <a:cxn ang="0">
                  <a:pos x="647" y="0"/>
                </a:cxn>
                <a:cxn ang="0">
                  <a:pos x="666" y="75"/>
                </a:cxn>
                <a:cxn ang="0">
                  <a:pos x="20" y="248"/>
                </a:cxn>
                <a:cxn ang="0">
                  <a:pos x="0" y="174"/>
                </a:cxn>
                <a:cxn ang="0">
                  <a:pos x="647" y="0"/>
                </a:cxn>
              </a:cxnLst>
              <a:rect l="0" t="0" r="r" b="b"/>
              <a:pathLst>
                <a:path w="666" h="248">
                  <a:moveTo>
                    <a:pt x="647" y="0"/>
                  </a:moveTo>
                  <a:lnTo>
                    <a:pt x="666" y="75"/>
                  </a:lnTo>
                  <a:lnTo>
                    <a:pt x="20" y="248"/>
                  </a:lnTo>
                  <a:lnTo>
                    <a:pt x="0" y="174"/>
                  </a:lnTo>
                  <a:lnTo>
                    <a:pt x="6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106"/>
            <p:cNvSpPr>
              <a:spLocks/>
            </p:cNvSpPr>
            <p:nvPr/>
          </p:nvSpPr>
          <p:spPr bwMode="ltGray">
            <a:xfrm>
              <a:off x="1848" y="258"/>
              <a:ext cx="673" cy="192"/>
            </a:xfrm>
            <a:custGeom>
              <a:avLst/>
              <a:gdLst/>
              <a:ahLst/>
              <a:cxnLst>
                <a:cxn ang="0">
                  <a:pos x="659" y="0"/>
                </a:cxn>
                <a:cxn ang="0">
                  <a:pos x="673" y="76"/>
                </a:cxn>
                <a:cxn ang="0">
                  <a:pos x="14" y="192"/>
                </a:cxn>
                <a:cxn ang="0">
                  <a:pos x="0" y="116"/>
                </a:cxn>
                <a:cxn ang="0">
                  <a:pos x="659" y="0"/>
                </a:cxn>
              </a:cxnLst>
              <a:rect l="0" t="0" r="r" b="b"/>
              <a:pathLst>
                <a:path w="673" h="192">
                  <a:moveTo>
                    <a:pt x="659" y="0"/>
                  </a:moveTo>
                  <a:lnTo>
                    <a:pt x="673" y="76"/>
                  </a:lnTo>
                  <a:lnTo>
                    <a:pt x="14" y="192"/>
                  </a:lnTo>
                  <a:lnTo>
                    <a:pt x="0" y="116"/>
                  </a:lnTo>
                  <a:lnTo>
                    <a:pt x="6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107"/>
            <p:cNvSpPr>
              <a:spLocks/>
            </p:cNvSpPr>
            <p:nvPr/>
          </p:nvSpPr>
          <p:spPr bwMode="ltGray">
            <a:xfrm>
              <a:off x="1867" y="424"/>
              <a:ext cx="673" cy="136"/>
            </a:xfrm>
            <a:custGeom>
              <a:avLst/>
              <a:gdLst/>
              <a:ahLst/>
              <a:cxnLst>
                <a:cxn ang="0">
                  <a:pos x="666" y="0"/>
                </a:cxn>
                <a:cxn ang="0">
                  <a:pos x="673" y="78"/>
                </a:cxn>
                <a:cxn ang="0">
                  <a:pos x="6" y="136"/>
                </a:cxn>
                <a:cxn ang="0">
                  <a:pos x="0" y="59"/>
                </a:cxn>
                <a:cxn ang="0">
                  <a:pos x="666" y="0"/>
                </a:cxn>
              </a:cxnLst>
              <a:rect l="0" t="0" r="r" b="b"/>
              <a:pathLst>
                <a:path w="673" h="136">
                  <a:moveTo>
                    <a:pt x="666" y="0"/>
                  </a:moveTo>
                  <a:lnTo>
                    <a:pt x="673" y="78"/>
                  </a:lnTo>
                  <a:lnTo>
                    <a:pt x="6" y="136"/>
                  </a:lnTo>
                  <a:lnTo>
                    <a:pt x="0" y="59"/>
                  </a:lnTo>
                  <a:lnTo>
                    <a:pt x="6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Rectangle 108"/>
            <p:cNvSpPr>
              <a:spLocks noChangeArrowheads="1"/>
            </p:cNvSpPr>
            <p:nvPr/>
          </p:nvSpPr>
          <p:spPr bwMode="ltGray">
            <a:xfrm>
              <a:off x="1875" y="593"/>
              <a:ext cx="669" cy="77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109"/>
            <p:cNvSpPr>
              <a:spLocks/>
            </p:cNvSpPr>
            <p:nvPr/>
          </p:nvSpPr>
          <p:spPr bwMode="ltGray">
            <a:xfrm>
              <a:off x="1867" y="703"/>
              <a:ext cx="673" cy="13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73" y="59"/>
                </a:cxn>
                <a:cxn ang="0">
                  <a:pos x="667" y="135"/>
                </a:cxn>
                <a:cxn ang="0">
                  <a:pos x="0" y="76"/>
                </a:cxn>
                <a:cxn ang="0">
                  <a:pos x="7" y="0"/>
                </a:cxn>
              </a:cxnLst>
              <a:rect l="0" t="0" r="r" b="b"/>
              <a:pathLst>
                <a:path w="673" h="135">
                  <a:moveTo>
                    <a:pt x="7" y="0"/>
                  </a:moveTo>
                  <a:lnTo>
                    <a:pt x="673" y="59"/>
                  </a:lnTo>
                  <a:lnTo>
                    <a:pt x="667" y="135"/>
                  </a:lnTo>
                  <a:lnTo>
                    <a:pt x="0" y="76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110"/>
            <p:cNvSpPr>
              <a:spLocks/>
            </p:cNvSpPr>
            <p:nvPr/>
          </p:nvSpPr>
          <p:spPr bwMode="ltGray">
            <a:xfrm>
              <a:off x="1849" y="813"/>
              <a:ext cx="674" cy="192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74" y="116"/>
                </a:cxn>
                <a:cxn ang="0">
                  <a:pos x="660" y="192"/>
                </a:cxn>
                <a:cxn ang="0">
                  <a:pos x="0" y="75"/>
                </a:cxn>
                <a:cxn ang="0">
                  <a:pos x="14" y="0"/>
                </a:cxn>
              </a:cxnLst>
              <a:rect l="0" t="0" r="r" b="b"/>
              <a:pathLst>
                <a:path w="674" h="192">
                  <a:moveTo>
                    <a:pt x="14" y="0"/>
                  </a:moveTo>
                  <a:lnTo>
                    <a:pt x="674" y="116"/>
                  </a:lnTo>
                  <a:lnTo>
                    <a:pt x="660" y="192"/>
                  </a:lnTo>
                  <a:lnTo>
                    <a:pt x="0" y="75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111"/>
            <p:cNvSpPr>
              <a:spLocks/>
            </p:cNvSpPr>
            <p:nvPr/>
          </p:nvSpPr>
          <p:spPr bwMode="ltGray">
            <a:xfrm>
              <a:off x="1822" y="921"/>
              <a:ext cx="667" cy="247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667" y="173"/>
                </a:cxn>
                <a:cxn ang="0">
                  <a:pos x="647" y="247"/>
                </a:cxn>
                <a:cxn ang="0">
                  <a:pos x="0" y="74"/>
                </a:cxn>
                <a:cxn ang="0">
                  <a:pos x="20" y="0"/>
                </a:cxn>
              </a:cxnLst>
              <a:rect l="0" t="0" r="r" b="b"/>
              <a:pathLst>
                <a:path w="667" h="247">
                  <a:moveTo>
                    <a:pt x="20" y="0"/>
                  </a:moveTo>
                  <a:lnTo>
                    <a:pt x="667" y="173"/>
                  </a:lnTo>
                  <a:lnTo>
                    <a:pt x="647" y="247"/>
                  </a:lnTo>
                  <a:lnTo>
                    <a:pt x="0" y="74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112"/>
            <p:cNvSpPr>
              <a:spLocks/>
            </p:cNvSpPr>
            <p:nvPr/>
          </p:nvSpPr>
          <p:spPr bwMode="ltGray">
            <a:xfrm>
              <a:off x="1787" y="1027"/>
              <a:ext cx="655" cy="301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655" y="229"/>
                </a:cxn>
                <a:cxn ang="0">
                  <a:pos x="629" y="301"/>
                </a:cxn>
                <a:cxn ang="0">
                  <a:pos x="0" y="72"/>
                </a:cxn>
                <a:cxn ang="0">
                  <a:pos x="26" y="0"/>
                </a:cxn>
              </a:cxnLst>
              <a:rect l="0" t="0" r="r" b="b"/>
              <a:pathLst>
                <a:path w="655" h="301">
                  <a:moveTo>
                    <a:pt x="26" y="0"/>
                  </a:moveTo>
                  <a:lnTo>
                    <a:pt x="655" y="229"/>
                  </a:lnTo>
                  <a:lnTo>
                    <a:pt x="629" y="301"/>
                  </a:lnTo>
                  <a:lnTo>
                    <a:pt x="0" y="72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113"/>
            <p:cNvSpPr>
              <a:spLocks/>
            </p:cNvSpPr>
            <p:nvPr/>
          </p:nvSpPr>
          <p:spPr bwMode="ltGray">
            <a:xfrm>
              <a:off x="1742" y="1130"/>
              <a:ext cx="639" cy="353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39" y="283"/>
                </a:cxn>
                <a:cxn ang="0">
                  <a:pos x="606" y="353"/>
                </a:cxn>
                <a:cxn ang="0">
                  <a:pos x="0" y="70"/>
                </a:cxn>
                <a:cxn ang="0">
                  <a:pos x="32" y="0"/>
                </a:cxn>
              </a:cxnLst>
              <a:rect l="0" t="0" r="r" b="b"/>
              <a:pathLst>
                <a:path w="639" h="353">
                  <a:moveTo>
                    <a:pt x="32" y="0"/>
                  </a:moveTo>
                  <a:lnTo>
                    <a:pt x="639" y="283"/>
                  </a:lnTo>
                  <a:lnTo>
                    <a:pt x="606" y="353"/>
                  </a:lnTo>
                  <a:lnTo>
                    <a:pt x="0" y="70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114"/>
            <p:cNvSpPr>
              <a:spLocks/>
            </p:cNvSpPr>
            <p:nvPr/>
          </p:nvSpPr>
          <p:spPr bwMode="ltGray">
            <a:xfrm>
              <a:off x="1689" y="1230"/>
              <a:ext cx="617" cy="400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617" y="334"/>
                </a:cxn>
                <a:cxn ang="0">
                  <a:pos x="579" y="400"/>
                </a:cxn>
                <a:cxn ang="0">
                  <a:pos x="0" y="66"/>
                </a:cxn>
                <a:cxn ang="0">
                  <a:pos x="37" y="0"/>
                </a:cxn>
              </a:cxnLst>
              <a:rect l="0" t="0" r="r" b="b"/>
              <a:pathLst>
                <a:path w="617" h="400">
                  <a:moveTo>
                    <a:pt x="37" y="0"/>
                  </a:moveTo>
                  <a:lnTo>
                    <a:pt x="617" y="334"/>
                  </a:lnTo>
                  <a:lnTo>
                    <a:pt x="579" y="400"/>
                  </a:lnTo>
                  <a:lnTo>
                    <a:pt x="0" y="66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115"/>
            <p:cNvSpPr>
              <a:spLocks/>
            </p:cNvSpPr>
            <p:nvPr/>
          </p:nvSpPr>
          <p:spPr bwMode="ltGray">
            <a:xfrm>
              <a:off x="1627" y="1325"/>
              <a:ext cx="592" cy="446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92" y="383"/>
                </a:cxn>
                <a:cxn ang="0">
                  <a:pos x="548" y="446"/>
                </a:cxn>
                <a:cxn ang="0">
                  <a:pos x="0" y="62"/>
                </a:cxn>
                <a:cxn ang="0">
                  <a:pos x="44" y="0"/>
                </a:cxn>
              </a:cxnLst>
              <a:rect l="0" t="0" r="r" b="b"/>
              <a:pathLst>
                <a:path w="592" h="446">
                  <a:moveTo>
                    <a:pt x="44" y="0"/>
                  </a:moveTo>
                  <a:lnTo>
                    <a:pt x="592" y="383"/>
                  </a:lnTo>
                  <a:lnTo>
                    <a:pt x="548" y="446"/>
                  </a:lnTo>
                  <a:lnTo>
                    <a:pt x="0" y="62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116"/>
            <p:cNvSpPr>
              <a:spLocks/>
            </p:cNvSpPr>
            <p:nvPr/>
          </p:nvSpPr>
          <p:spPr bwMode="ltGray">
            <a:xfrm>
              <a:off x="1558" y="1414"/>
              <a:ext cx="562" cy="489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562" y="430"/>
                </a:cxn>
                <a:cxn ang="0">
                  <a:pos x="511" y="489"/>
                </a:cxn>
                <a:cxn ang="0">
                  <a:pos x="0" y="58"/>
                </a:cxn>
                <a:cxn ang="0">
                  <a:pos x="49" y="0"/>
                </a:cxn>
              </a:cxnLst>
              <a:rect l="0" t="0" r="r" b="b"/>
              <a:pathLst>
                <a:path w="562" h="489">
                  <a:moveTo>
                    <a:pt x="49" y="0"/>
                  </a:moveTo>
                  <a:lnTo>
                    <a:pt x="562" y="430"/>
                  </a:lnTo>
                  <a:lnTo>
                    <a:pt x="511" y="489"/>
                  </a:lnTo>
                  <a:lnTo>
                    <a:pt x="0" y="58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117"/>
            <p:cNvSpPr>
              <a:spLocks/>
            </p:cNvSpPr>
            <p:nvPr/>
          </p:nvSpPr>
          <p:spPr bwMode="ltGray">
            <a:xfrm>
              <a:off x="1480" y="1498"/>
              <a:ext cx="529" cy="527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29" y="473"/>
                </a:cxn>
                <a:cxn ang="0">
                  <a:pos x="474" y="527"/>
                </a:cxn>
                <a:cxn ang="0">
                  <a:pos x="0" y="54"/>
                </a:cxn>
                <a:cxn ang="0">
                  <a:pos x="56" y="0"/>
                </a:cxn>
              </a:cxnLst>
              <a:rect l="0" t="0" r="r" b="b"/>
              <a:pathLst>
                <a:path w="529" h="527">
                  <a:moveTo>
                    <a:pt x="56" y="0"/>
                  </a:moveTo>
                  <a:lnTo>
                    <a:pt x="529" y="473"/>
                  </a:lnTo>
                  <a:lnTo>
                    <a:pt x="474" y="527"/>
                  </a:lnTo>
                  <a:lnTo>
                    <a:pt x="0" y="5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118"/>
            <p:cNvSpPr>
              <a:spLocks/>
            </p:cNvSpPr>
            <p:nvPr/>
          </p:nvSpPr>
          <p:spPr bwMode="ltGray">
            <a:xfrm>
              <a:off x="1397" y="1574"/>
              <a:ext cx="490" cy="562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490" y="513"/>
                </a:cxn>
                <a:cxn ang="0">
                  <a:pos x="430" y="562"/>
                </a:cxn>
                <a:cxn ang="0">
                  <a:pos x="0" y="51"/>
                </a:cxn>
                <a:cxn ang="0">
                  <a:pos x="59" y="0"/>
                </a:cxn>
              </a:cxnLst>
              <a:rect l="0" t="0" r="r" b="b"/>
              <a:pathLst>
                <a:path w="490" h="562">
                  <a:moveTo>
                    <a:pt x="59" y="0"/>
                  </a:moveTo>
                  <a:lnTo>
                    <a:pt x="490" y="513"/>
                  </a:lnTo>
                  <a:lnTo>
                    <a:pt x="430" y="562"/>
                  </a:lnTo>
                  <a:lnTo>
                    <a:pt x="0" y="51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119"/>
            <p:cNvSpPr>
              <a:spLocks/>
            </p:cNvSpPr>
            <p:nvPr/>
          </p:nvSpPr>
          <p:spPr bwMode="ltGray">
            <a:xfrm>
              <a:off x="1308" y="1644"/>
              <a:ext cx="446" cy="593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46" y="548"/>
                </a:cxn>
                <a:cxn ang="0">
                  <a:pos x="384" y="593"/>
                </a:cxn>
                <a:cxn ang="0">
                  <a:pos x="0" y="45"/>
                </a:cxn>
                <a:cxn ang="0">
                  <a:pos x="64" y="0"/>
                </a:cxn>
              </a:cxnLst>
              <a:rect l="0" t="0" r="r" b="b"/>
              <a:pathLst>
                <a:path w="446" h="593">
                  <a:moveTo>
                    <a:pt x="64" y="0"/>
                  </a:moveTo>
                  <a:lnTo>
                    <a:pt x="446" y="548"/>
                  </a:lnTo>
                  <a:lnTo>
                    <a:pt x="384" y="593"/>
                  </a:lnTo>
                  <a:lnTo>
                    <a:pt x="0" y="45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120"/>
            <p:cNvSpPr>
              <a:spLocks/>
            </p:cNvSpPr>
            <p:nvPr/>
          </p:nvSpPr>
          <p:spPr bwMode="ltGray">
            <a:xfrm>
              <a:off x="1214" y="1707"/>
              <a:ext cx="401" cy="618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401" y="579"/>
                </a:cxn>
                <a:cxn ang="0">
                  <a:pos x="334" y="618"/>
                </a:cxn>
                <a:cxn ang="0">
                  <a:pos x="0" y="38"/>
                </a:cxn>
                <a:cxn ang="0">
                  <a:pos x="66" y="0"/>
                </a:cxn>
              </a:cxnLst>
              <a:rect l="0" t="0" r="r" b="b"/>
              <a:pathLst>
                <a:path w="401" h="618">
                  <a:moveTo>
                    <a:pt x="66" y="0"/>
                  </a:moveTo>
                  <a:lnTo>
                    <a:pt x="401" y="579"/>
                  </a:lnTo>
                  <a:lnTo>
                    <a:pt x="334" y="618"/>
                  </a:lnTo>
                  <a:lnTo>
                    <a:pt x="0" y="38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121"/>
            <p:cNvSpPr>
              <a:spLocks/>
            </p:cNvSpPr>
            <p:nvPr/>
          </p:nvSpPr>
          <p:spPr bwMode="ltGray">
            <a:xfrm>
              <a:off x="1115" y="1760"/>
              <a:ext cx="353" cy="640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353" y="607"/>
                </a:cxn>
                <a:cxn ang="0">
                  <a:pos x="282" y="640"/>
                </a:cxn>
                <a:cxn ang="0">
                  <a:pos x="0" y="33"/>
                </a:cxn>
                <a:cxn ang="0">
                  <a:pos x="69" y="0"/>
                </a:cxn>
              </a:cxnLst>
              <a:rect l="0" t="0" r="r" b="b"/>
              <a:pathLst>
                <a:path w="353" h="640">
                  <a:moveTo>
                    <a:pt x="69" y="0"/>
                  </a:moveTo>
                  <a:lnTo>
                    <a:pt x="353" y="607"/>
                  </a:lnTo>
                  <a:lnTo>
                    <a:pt x="282" y="640"/>
                  </a:lnTo>
                  <a:lnTo>
                    <a:pt x="0" y="33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122"/>
            <p:cNvSpPr>
              <a:spLocks/>
            </p:cNvSpPr>
            <p:nvPr/>
          </p:nvSpPr>
          <p:spPr bwMode="ltGray">
            <a:xfrm>
              <a:off x="1012" y="1806"/>
              <a:ext cx="301" cy="656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301" y="629"/>
                </a:cxn>
                <a:cxn ang="0">
                  <a:pos x="228" y="656"/>
                </a:cxn>
                <a:cxn ang="0">
                  <a:pos x="0" y="27"/>
                </a:cxn>
                <a:cxn ang="0">
                  <a:pos x="72" y="0"/>
                </a:cxn>
              </a:cxnLst>
              <a:rect l="0" t="0" r="r" b="b"/>
              <a:pathLst>
                <a:path w="301" h="656">
                  <a:moveTo>
                    <a:pt x="72" y="0"/>
                  </a:moveTo>
                  <a:lnTo>
                    <a:pt x="301" y="629"/>
                  </a:lnTo>
                  <a:lnTo>
                    <a:pt x="228" y="656"/>
                  </a:lnTo>
                  <a:lnTo>
                    <a:pt x="0" y="2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23"/>
            <p:cNvSpPr>
              <a:spLocks/>
            </p:cNvSpPr>
            <p:nvPr/>
          </p:nvSpPr>
          <p:spPr bwMode="ltGray">
            <a:xfrm>
              <a:off x="906" y="1844"/>
              <a:ext cx="248" cy="666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48" y="646"/>
                </a:cxn>
                <a:cxn ang="0">
                  <a:pos x="173" y="666"/>
                </a:cxn>
                <a:cxn ang="0">
                  <a:pos x="0" y="18"/>
                </a:cxn>
                <a:cxn ang="0">
                  <a:pos x="74" y="0"/>
                </a:cxn>
              </a:cxnLst>
              <a:rect l="0" t="0" r="r" b="b"/>
              <a:pathLst>
                <a:path w="248" h="666">
                  <a:moveTo>
                    <a:pt x="74" y="0"/>
                  </a:moveTo>
                  <a:lnTo>
                    <a:pt x="248" y="646"/>
                  </a:lnTo>
                  <a:lnTo>
                    <a:pt x="173" y="666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24"/>
            <p:cNvSpPr>
              <a:spLocks/>
            </p:cNvSpPr>
            <p:nvPr/>
          </p:nvSpPr>
          <p:spPr bwMode="ltGray">
            <a:xfrm>
              <a:off x="798" y="1870"/>
              <a:ext cx="192" cy="673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192" y="660"/>
                </a:cxn>
                <a:cxn ang="0">
                  <a:pos x="116" y="673"/>
                </a:cxn>
                <a:cxn ang="0">
                  <a:pos x="0" y="13"/>
                </a:cxn>
                <a:cxn ang="0">
                  <a:pos x="76" y="0"/>
                </a:cxn>
              </a:cxnLst>
              <a:rect l="0" t="0" r="r" b="b"/>
              <a:pathLst>
                <a:path w="192" h="673">
                  <a:moveTo>
                    <a:pt x="76" y="0"/>
                  </a:moveTo>
                  <a:lnTo>
                    <a:pt x="192" y="660"/>
                  </a:lnTo>
                  <a:lnTo>
                    <a:pt x="116" y="673"/>
                  </a:lnTo>
                  <a:lnTo>
                    <a:pt x="0" y="1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25"/>
            <p:cNvSpPr>
              <a:spLocks/>
            </p:cNvSpPr>
            <p:nvPr/>
          </p:nvSpPr>
          <p:spPr bwMode="ltGray">
            <a:xfrm>
              <a:off x="688" y="1888"/>
              <a:ext cx="136" cy="673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36" y="667"/>
                </a:cxn>
                <a:cxn ang="0">
                  <a:pos x="58" y="673"/>
                </a:cxn>
                <a:cxn ang="0">
                  <a:pos x="0" y="7"/>
                </a:cxn>
                <a:cxn ang="0">
                  <a:pos x="77" y="0"/>
                </a:cxn>
              </a:cxnLst>
              <a:rect l="0" t="0" r="r" b="b"/>
              <a:pathLst>
                <a:path w="136" h="673">
                  <a:moveTo>
                    <a:pt x="77" y="0"/>
                  </a:moveTo>
                  <a:lnTo>
                    <a:pt x="136" y="667"/>
                  </a:lnTo>
                  <a:lnTo>
                    <a:pt x="58" y="673"/>
                  </a:lnTo>
                  <a:lnTo>
                    <a:pt x="0" y="7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Rectangle 126"/>
            <p:cNvSpPr>
              <a:spLocks noChangeArrowheads="1"/>
            </p:cNvSpPr>
            <p:nvPr/>
          </p:nvSpPr>
          <p:spPr bwMode="ltGray">
            <a:xfrm>
              <a:off x="578" y="1896"/>
              <a:ext cx="77" cy="670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27"/>
            <p:cNvSpPr>
              <a:spLocks/>
            </p:cNvSpPr>
            <p:nvPr/>
          </p:nvSpPr>
          <p:spPr bwMode="ltGray">
            <a:xfrm>
              <a:off x="410" y="1889"/>
              <a:ext cx="135" cy="673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135" y="7"/>
                </a:cxn>
                <a:cxn ang="0">
                  <a:pos x="76" y="673"/>
                </a:cxn>
                <a:cxn ang="0">
                  <a:pos x="0" y="666"/>
                </a:cxn>
                <a:cxn ang="0">
                  <a:pos x="59" y="0"/>
                </a:cxn>
              </a:cxnLst>
              <a:rect l="0" t="0" r="r" b="b"/>
              <a:pathLst>
                <a:path w="135" h="673">
                  <a:moveTo>
                    <a:pt x="59" y="0"/>
                  </a:moveTo>
                  <a:lnTo>
                    <a:pt x="135" y="7"/>
                  </a:lnTo>
                  <a:lnTo>
                    <a:pt x="76" y="673"/>
                  </a:lnTo>
                  <a:lnTo>
                    <a:pt x="0" y="666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128"/>
            <p:cNvSpPr>
              <a:spLocks/>
            </p:cNvSpPr>
            <p:nvPr/>
          </p:nvSpPr>
          <p:spPr bwMode="ltGray">
            <a:xfrm>
              <a:off x="243" y="1872"/>
              <a:ext cx="192" cy="672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192" y="13"/>
                </a:cxn>
                <a:cxn ang="0">
                  <a:pos x="76" y="672"/>
                </a:cxn>
                <a:cxn ang="0">
                  <a:pos x="0" y="659"/>
                </a:cxn>
                <a:cxn ang="0">
                  <a:pos x="117" y="0"/>
                </a:cxn>
              </a:cxnLst>
              <a:rect l="0" t="0" r="r" b="b"/>
              <a:pathLst>
                <a:path w="192" h="672">
                  <a:moveTo>
                    <a:pt x="117" y="0"/>
                  </a:moveTo>
                  <a:lnTo>
                    <a:pt x="192" y="13"/>
                  </a:lnTo>
                  <a:lnTo>
                    <a:pt x="76" y="672"/>
                  </a:lnTo>
                  <a:lnTo>
                    <a:pt x="0" y="659"/>
                  </a:lnTo>
                  <a:lnTo>
                    <a:pt x="1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129"/>
            <p:cNvSpPr>
              <a:spLocks/>
            </p:cNvSpPr>
            <p:nvPr/>
          </p:nvSpPr>
          <p:spPr bwMode="ltGray">
            <a:xfrm>
              <a:off x="80" y="1845"/>
              <a:ext cx="247" cy="666"/>
            </a:xfrm>
            <a:custGeom>
              <a:avLst/>
              <a:gdLst/>
              <a:ahLst/>
              <a:cxnLst>
                <a:cxn ang="0">
                  <a:pos x="172" y="0"/>
                </a:cxn>
                <a:cxn ang="0">
                  <a:pos x="247" y="20"/>
                </a:cxn>
                <a:cxn ang="0">
                  <a:pos x="74" y="666"/>
                </a:cxn>
                <a:cxn ang="0">
                  <a:pos x="0" y="646"/>
                </a:cxn>
                <a:cxn ang="0">
                  <a:pos x="172" y="0"/>
                </a:cxn>
              </a:cxnLst>
              <a:rect l="0" t="0" r="r" b="b"/>
              <a:pathLst>
                <a:path w="247" h="666">
                  <a:moveTo>
                    <a:pt x="172" y="0"/>
                  </a:moveTo>
                  <a:lnTo>
                    <a:pt x="247" y="20"/>
                  </a:lnTo>
                  <a:lnTo>
                    <a:pt x="74" y="666"/>
                  </a:lnTo>
                  <a:lnTo>
                    <a:pt x="0" y="646"/>
                  </a:lnTo>
                  <a:lnTo>
                    <a:pt x="1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130"/>
            <p:cNvSpPr>
              <a:spLocks/>
            </p:cNvSpPr>
            <p:nvPr/>
          </p:nvSpPr>
          <p:spPr bwMode="ltGray">
            <a:xfrm>
              <a:off x="-80" y="1808"/>
              <a:ext cx="301" cy="656"/>
            </a:xfrm>
            <a:custGeom>
              <a:avLst/>
              <a:gdLst/>
              <a:ahLst/>
              <a:cxnLst>
                <a:cxn ang="0">
                  <a:pos x="229" y="0"/>
                </a:cxn>
                <a:cxn ang="0">
                  <a:pos x="301" y="27"/>
                </a:cxn>
                <a:cxn ang="0">
                  <a:pos x="72" y="656"/>
                </a:cxn>
                <a:cxn ang="0">
                  <a:pos x="0" y="629"/>
                </a:cxn>
                <a:cxn ang="0">
                  <a:pos x="229" y="0"/>
                </a:cxn>
              </a:cxnLst>
              <a:rect l="0" t="0" r="r" b="b"/>
              <a:pathLst>
                <a:path w="301" h="656">
                  <a:moveTo>
                    <a:pt x="229" y="0"/>
                  </a:moveTo>
                  <a:lnTo>
                    <a:pt x="301" y="27"/>
                  </a:lnTo>
                  <a:lnTo>
                    <a:pt x="72" y="656"/>
                  </a:lnTo>
                  <a:lnTo>
                    <a:pt x="0" y="629"/>
                  </a:lnTo>
                  <a:lnTo>
                    <a:pt x="2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131"/>
            <p:cNvSpPr>
              <a:spLocks/>
            </p:cNvSpPr>
            <p:nvPr/>
          </p:nvSpPr>
          <p:spPr bwMode="ltGray">
            <a:xfrm>
              <a:off x="-42" y="1764"/>
              <a:ext cx="160" cy="377"/>
            </a:xfrm>
            <a:custGeom>
              <a:avLst/>
              <a:gdLst>
                <a:gd name="connsiteX0" fmla="*/ 283 w 353"/>
                <a:gd name="connsiteY0" fmla="*/ 0 h 639"/>
                <a:gd name="connsiteX1" fmla="*/ 353 w 353"/>
                <a:gd name="connsiteY1" fmla="*/ 33 h 639"/>
                <a:gd name="connsiteX2" fmla="*/ 70 w 353"/>
                <a:gd name="connsiteY2" fmla="*/ 639 h 639"/>
                <a:gd name="connsiteX3" fmla="*/ 0 w 353"/>
                <a:gd name="connsiteY3" fmla="*/ 606 h 639"/>
                <a:gd name="connsiteX4" fmla="*/ 193 w 353"/>
                <a:gd name="connsiteY4" fmla="*/ 193 h 639"/>
                <a:gd name="connsiteX5" fmla="*/ 283 w 353"/>
                <a:gd name="connsiteY5" fmla="*/ 0 h 639"/>
                <a:gd name="connsiteX0" fmla="*/ 283 w 353"/>
                <a:gd name="connsiteY0" fmla="*/ 0 h 639"/>
                <a:gd name="connsiteX1" fmla="*/ 353 w 353"/>
                <a:gd name="connsiteY1" fmla="*/ 33 h 639"/>
                <a:gd name="connsiteX2" fmla="*/ 193 w 353"/>
                <a:gd name="connsiteY2" fmla="*/ 377 h 639"/>
                <a:gd name="connsiteX3" fmla="*/ 70 w 353"/>
                <a:gd name="connsiteY3" fmla="*/ 639 h 639"/>
                <a:gd name="connsiteX4" fmla="*/ 0 w 353"/>
                <a:gd name="connsiteY4" fmla="*/ 606 h 639"/>
                <a:gd name="connsiteX5" fmla="*/ 193 w 353"/>
                <a:gd name="connsiteY5" fmla="*/ 193 h 639"/>
                <a:gd name="connsiteX6" fmla="*/ 283 w 353"/>
                <a:gd name="connsiteY6" fmla="*/ 0 h 639"/>
                <a:gd name="connsiteX0" fmla="*/ 283 w 353"/>
                <a:gd name="connsiteY0" fmla="*/ 0 h 606"/>
                <a:gd name="connsiteX1" fmla="*/ 353 w 353"/>
                <a:gd name="connsiteY1" fmla="*/ 33 h 606"/>
                <a:gd name="connsiteX2" fmla="*/ 193 w 353"/>
                <a:gd name="connsiteY2" fmla="*/ 377 h 606"/>
                <a:gd name="connsiteX3" fmla="*/ 0 w 353"/>
                <a:gd name="connsiteY3" fmla="*/ 606 h 606"/>
                <a:gd name="connsiteX4" fmla="*/ 193 w 353"/>
                <a:gd name="connsiteY4" fmla="*/ 193 h 606"/>
                <a:gd name="connsiteX5" fmla="*/ 283 w 353"/>
                <a:gd name="connsiteY5" fmla="*/ 0 h 606"/>
                <a:gd name="connsiteX0" fmla="*/ 90 w 160"/>
                <a:gd name="connsiteY0" fmla="*/ 0 h 377"/>
                <a:gd name="connsiteX1" fmla="*/ 160 w 160"/>
                <a:gd name="connsiteY1" fmla="*/ 33 h 377"/>
                <a:gd name="connsiteX2" fmla="*/ 0 w 160"/>
                <a:gd name="connsiteY2" fmla="*/ 377 h 377"/>
                <a:gd name="connsiteX3" fmla="*/ 0 w 160"/>
                <a:gd name="connsiteY3" fmla="*/ 193 h 377"/>
                <a:gd name="connsiteX4" fmla="*/ 90 w 160"/>
                <a:gd name="connsiteY4" fmla="*/ 0 h 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" h="377">
                  <a:moveTo>
                    <a:pt x="90" y="0"/>
                  </a:moveTo>
                  <a:lnTo>
                    <a:pt x="160" y="33"/>
                  </a:lnTo>
                  <a:cubicBezTo>
                    <a:pt x="107" y="148"/>
                    <a:pt x="53" y="262"/>
                    <a:pt x="0" y="377"/>
                  </a:cubicBezTo>
                  <a:lnTo>
                    <a:pt x="0" y="193"/>
                  </a:lnTo>
                  <a:cubicBezTo>
                    <a:pt x="30" y="129"/>
                    <a:pt x="60" y="64"/>
                    <a:pt x="9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132"/>
            <p:cNvSpPr>
              <a:spLocks/>
            </p:cNvSpPr>
            <p:nvPr/>
          </p:nvSpPr>
          <p:spPr bwMode="ltGray">
            <a:xfrm>
              <a:off x="-42" y="1714"/>
              <a:ext cx="60" cy="136"/>
            </a:xfrm>
            <a:custGeom>
              <a:avLst/>
              <a:gdLst>
                <a:gd name="connsiteX0" fmla="*/ 334 w 400"/>
                <a:gd name="connsiteY0" fmla="*/ 96 h 714"/>
                <a:gd name="connsiteX1" fmla="*/ 400 w 400"/>
                <a:gd name="connsiteY1" fmla="*/ 135 h 714"/>
                <a:gd name="connsiteX2" fmla="*/ 66 w 400"/>
                <a:gd name="connsiteY2" fmla="*/ 714 h 714"/>
                <a:gd name="connsiteX3" fmla="*/ 0 w 400"/>
                <a:gd name="connsiteY3" fmla="*/ 676 h 714"/>
                <a:gd name="connsiteX4" fmla="*/ 334 w 400"/>
                <a:gd name="connsiteY4" fmla="*/ 96 h 714"/>
                <a:gd name="connsiteX5" fmla="*/ 341 w 400"/>
                <a:gd name="connsiteY5" fmla="*/ 100 h 714"/>
                <a:gd name="connsiteX0" fmla="*/ 334 w 400"/>
                <a:gd name="connsiteY0" fmla="*/ 96 h 714"/>
                <a:gd name="connsiteX1" fmla="*/ 400 w 400"/>
                <a:gd name="connsiteY1" fmla="*/ 135 h 714"/>
                <a:gd name="connsiteX2" fmla="*/ 340 w 400"/>
                <a:gd name="connsiteY2" fmla="*/ 236 h 714"/>
                <a:gd name="connsiteX3" fmla="*/ 66 w 400"/>
                <a:gd name="connsiteY3" fmla="*/ 714 h 714"/>
                <a:gd name="connsiteX4" fmla="*/ 0 w 400"/>
                <a:gd name="connsiteY4" fmla="*/ 676 h 714"/>
                <a:gd name="connsiteX5" fmla="*/ 334 w 400"/>
                <a:gd name="connsiteY5" fmla="*/ 96 h 714"/>
                <a:gd name="connsiteX6" fmla="*/ 341 w 400"/>
                <a:gd name="connsiteY6" fmla="*/ 100 h 714"/>
                <a:gd name="connsiteX7" fmla="*/ 334 w 400"/>
                <a:gd name="connsiteY7" fmla="*/ 96 h 714"/>
                <a:gd name="connsiteX0" fmla="*/ 341 w 400"/>
                <a:gd name="connsiteY0" fmla="*/ 100 h 714"/>
                <a:gd name="connsiteX1" fmla="*/ 400 w 400"/>
                <a:gd name="connsiteY1" fmla="*/ 135 h 714"/>
                <a:gd name="connsiteX2" fmla="*/ 340 w 400"/>
                <a:gd name="connsiteY2" fmla="*/ 236 h 714"/>
                <a:gd name="connsiteX3" fmla="*/ 66 w 400"/>
                <a:gd name="connsiteY3" fmla="*/ 714 h 714"/>
                <a:gd name="connsiteX4" fmla="*/ 0 w 400"/>
                <a:gd name="connsiteY4" fmla="*/ 676 h 714"/>
                <a:gd name="connsiteX5" fmla="*/ 334 w 400"/>
                <a:gd name="connsiteY5" fmla="*/ 96 h 714"/>
                <a:gd name="connsiteX6" fmla="*/ 341 w 400"/>
                <a:gd name="connsiteY6" fmla="*/ 100 h 714"/>
                <a:gd name="connsiteX0" fmla="*/ 341 w 400"/>
                <a:gd name="connsiteY0" fmla="*/ 0 h 614"/>
                <a:gd name="connsiteX1" fmla="*/ 400 w 400"/>
                <a:gd name="connsiteY1" fmla="*/ 35 h 614"/>
                <a:gd name="connsiteX2" fmla="*/ 340 w 400"/>
                <a:gd name="connsiteY2" fmla="*/ 136 h 614"/>
                <a:gd name="connsiteX3" fmla="*/ 66 w 400"/>
                <a:gd name="connsiteY3" fmla="*/ 614 h 614"/>
                <a:gd name="connsiteX4" fmla="*/ 0 w 400"/>
                <a:gd name="connsiteY4" fmla="*/ 576 h 614"/>
                <a:gd name="connsiteX5" fmla="*/ 341 w 400"/>
                <a:gd name="connsiteY5" fmla="*/ 0 h 614"/>
                <a:gd name="connsiteX0" fmla="*/ 341 w 400"/>
                <a:gd name="connsiteY0" fmla="*/ 0 h 614"/>
                <a:gd name="connsiteX1" fmla="*/ 400 w 400"/>
                <a:gd name="connsiteY1" fmla="*/ 35 h 614"/>
                <a:gd name="connsiteX2" fmla="*/ 340 w 400"/>
                <a:gd name="connsiteY2" fmla="*/ 136 h 614"/>
                <a:gd name="connsiteX3" fmla="*/ 66 w 400"/>
                <a:gd name="connsiteY3" fmla="*/ 614 h 614"/>
                <a:gd name="connsiteX4" fmla="*/ 0 w 400"/>
                <a:gd name="connsiteY4" fmla="*/ 576 h 614"/>
                <a:gd name="connsiteX5" fmla="*/ 341 w 400"/>
                <a:gd name="connsiteY5" fmla="*/ 0 h 614"/>
                <a:gd name="connsiteX0" fmla="*/ 275 w 334"/>
                <a:gd name="connsiteY0" fmla="*/ 0 h 614"/>
                <a:gd name="connsiteX1" fmla="*/ 334 w 334"/>
                <a:gd name="connsiteY1" fmla="*/ 35 h 614"/>
                <a:gd name="connsiteX2" fmla="*/ 274 w 334"/>
                <a:gd name="connsiteY2" fmla="*/ 136 h 614"/>
                <a:gd name="connsiteX3" fmla="*/ 0 w 334"/>
                <a:gd name="connsiteY3" fmla="*/ 614 h 614"/>
                <a:gd name="connsiteX4" fmla="*/ 275 w 334"/>
                <a:gd name="connsiteY4" fmla="*/ 0 h 614"/>
                <a:gd name="connsiteX0" fmla="*/ 1 w 60"/>
                <a:gd name="connsiteY0" fmla="*/ 0 h 136"/>
                <a:gd name="connsiteX1" fmla="*/ 60 w 60"/>
                <a:gd name="connsiteY1" fmla="*/ 35 h 136"/>
                <a:gd name="connsiteX2" fmla="*/ 0 w 60"/>
                <a:gd name="connsiteY2" fmla="*/ 136 h 136"/>
                <a:gd name="connsiteX3" fmla="*/ 1 w 60"/>
                <a:gd name="connsiteY3" fmla="*/ 0 h 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" h="136">
                  <a:moveTo>
                    <a:pt x="1" y="0"/>
                  </a:moveTo>
                  <a:lnTo>
                    <a:pt x="60" y="35"/>
                  </a:lnTo>
                  <a:cubicBezTo>
                    <a:pt x="40" y="69"/>
                    <a:pt x="20" y="102"/>
                    <a:pt x="0" y="136"/>
                  </a:cubicBezTo>
                  <a:cubicBezTo>
                    <a:pt x="0" y="91"/>
                    <a:pt x="1" y="45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16152" y="0"/>
            <a:ext cx="7470648" cy="987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457200" y="1188720"/>
            <a:ext cx="8229600" cy="490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8056" y="6364224"/>
            <a:ext cx="2185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BE4573E-F6AE-47E8-A5D7-4BCB2A2DFF86}" type="datetimeFigureOut">
              <a:rPr lang="en-US" smtClean="0"/>
              <a:pPr/>
              <a:t>9/28/2011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70048" y="6364224"/>
            <a:ext cx="5312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4152" y="6364224"/>
            <a:ext cx="612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8683790-BC70-4AE4-8F29-A17DB58E18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 cap="none" spc="0">
          <a:ln w="18415" cmpd="sng">
            <a:noFill/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>
            <a:lumMod val="60000"/>
            <a:lumOff val="40000"/>
          </a:schemeClr>
        </a:buClr>
        <a:buSzPct val="80000"/>
        <a:buFont typeface="Wingdings 2" pitchFamily="18" charset="2"/>
        <a:buChar char="¤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>
            <a:lumMod val="60000"/>
            <a:lumOff val="40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Microsoft_Office_Word_97_-_20031.doc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988840"/>
            <a:ext cx="7675192" cy="2367136"/>
          </a:xfrm>
        </p:spPr>
        <p:txBody>
          <a:bodyPr/>
          <a:lstStyle/>
          <a:p>
            <a:pPr algn="ctr"/>
            <a:r>
              <a:rPr lang="ru-RU" sz="7200" dirty="0" smtClean="0">
                <a:solidFill>
                  <a:schemeClr val="accent6">
                    <a:lumMod val="50000"/>
                  </a:schemeClr>
                </a:solidFill>
              </a:rPr>
              <a:t>ЗДОРОВЫМ ЖИТЬ ЗДОРОВО!</a:t>
            </a:r>
            <a:endParaRPr lang="ru-RU" sz="7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87624" y="4869160"/>
            <a:ext cx="7772400" cy="1440160"/>
          </a:xfrm>
        </p:spPr>
        <p:txBody>
          <a:bodyPr>
            <a:noAutofit/>
          </a:bodyPr>
          <a:lstStyle/>
          <a:p>
            <a:pPr algn="r"/>
            <a:r>
              <a:rPr lang="ru-RU" sz="2000" i="1" dirty="0">
                <a:latin typeface="Arial Black" pitchFamily="34" charset="0"/>
              </a:rPr>
              <a:t>Авторы проекта: </a:t>
            </a:r>
          </a:p>
          <a:p>
            <a:pPr algn="r"/>
            <a:r>
              <a:rPr lang="ru-RU" sz="2000" i="1" dirty="0" smtClean="0">
                <a:latin typeface="Arial Black" pitchFamily="34" charset="0"/>
              </a:rPr>
              <a:t>Матвеева О.В.,</a:t>
            </a:r>
            <a:r>
              <a:rPr lang="ru-RU" sz="2000" i="1" dirty="0" err="1" smtClean="0">
                <a:latin typeface="Arial Black" pitchFamily="34" charset="0"/>
              </a:rPr>
              <a:t>Мухамедзиева</a:t>
            </a:r>
            <a:r>
              <a:rPr lang="ru-RU" sz="2000" i="1" dirty="0" smtClean="0">
                <a:latin typeface="Arial Black" pitchFamily="34" charset="0"/>
              </a:rPr>
              <a:t> Л.В., Пичугина Н.Е.,</a:t>
            </a:r>
          </a:p>
          <a:p>
            <a:pPr algn="r"/>
            <a:r>
              <a:rPr lang="ru-RU" sz="2000" i="1" dirty="0" smtClean="0">
                <a:latin typeface="Arial Black" pitchFamily="34" charset="0"/>
              </a:rPr>
              <a:t>МОУ «СОШ №12»</a:t>
            </a:r>
            <a:endParaRPr lang="ru-RU" sz="2000" i="1" dirty="0">
              <a:latin typeface="Arial Black" pitchFamily="34" charset="0"/>
            </a:endParaRPr>
          </a:p>
        </p:txBody>
      </p:sp>
      <p:pic>
        <p:nvPicPr>
          <p:cNvPr id="5" name="Picture 12" descr="PE0327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42852"/>
            <a:ext cx="2825147" cy="259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152" y="0"/>
            <a:ext cx="7460304" cy="692696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Arial"/>
                <a:ea typeface="+mn-ea"/>
                <a:cs typeface="Arial"/>
              </a:rPr>
              <a:t/>
            </a:r>
            <a:b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Arial"/>
                <a:ea typeface="+mn-ea"/>
                <a:cs typeface="Arial"/>
              </a:rPr>
              <a:t/>
            </a:r>
            <a:b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Arial"/>
                <a:ea typeface="+mn-ea"/>
                <a:cs typeface="Arial"/>
              </a:rPr>
              <a:t>Пирамида </a:t>
            </a:r>
            <a:r>
              <a:rPr lang="ru-RU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Arial"/>
                <a:ea typeface="+mn-ea"/>
                <a:cs typeface="Arial"/>
              </a:rPr>
              <a:t>здорового питания</a:t>
            </a:r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Arial"/>
                <a:ea typeface="+mn-ea"/>
                <a:cs typeface="Arial"/>
              </a:rPr>
              <a:t/>
            </a:r>
            <a:b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Arial"/>
                <a:ea typeface="+mn-ea"/>
                <a:cs typeface="Arial"/>
              </a:rPr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044" y="980728"/>
            <a:ext cx="5657578" cy="165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14"/>
          <p:cNvSpPr>
            <a:spLocks noChangeArrowheads="1"/>
          </p:cNvSpPr>
          <p:nvPr/>
        </p:nvSpPr>
        <p:spPr bwMode="auto">
          <a:xfrm>
            <a:off x="188481" y="2509440"/>
            <a:ext cx="5143500" cy="20716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dirty="0">
                <a:solidFill>
                  <a:srgbClr val="0000FF"/>
                </a:solidFill>
                <a:latin typeface="Calibri" pitchFamily="34" charset="0"/>
              </a:rPr>
              <a:t>Витамин  </a:t>
            </a:r>
            <a:r>
              <a:rPr lang="ru-RU" dirty="0" smtClean="0">
                <a:solidFill>
                  <a:srgbClr val="FF00FF"/>
                </a:solidFill>
                <a:latin typeface="Calibri" pitchFamily="34" charset="0"/>
              </a:rPr>
              <a:t>В.</a:t>
            </a:r>
          </a:p>
          <a:p>
            <a:pPr algn="ctr"/>
            <a:r>
              <a:rPr lang="ru-RU" dirty="0" smtClean="0">
                <a:solidFill>
                  <a:srgbClr val="008000"/>
                </a:solidFill>
                <a:latin typeface="Calibri" pitchFamily="34" charset="0"/>
              </a:rPr>
              <a:t>Если </a:t>
            </a:r>
            <a:r>
              <a:rPr lang="ru-RU" dirty="0">
                <a:solidFill>
                  <a:srgbClr val="008000"/>
                </a:solidFill>
                <a:latin typeface="Calibri" pitchFamily="34" charset="0"/>
              </a:rPr>
              <a:t>вы хотите быть сильными,  иметь хороший аппетит и не  хотите огорчаться по пустякам. </a:t>
            </a:r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Свекла</a:t>
            </a:r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, яблоки, репа, зелень  салата, редиска.</a:t>
            </a:r>
          </a:p>
          <a:p>
            <a:endParaRPr lang="ru-RU" sz="1200" dirty="0">
              <a:solidFill>
                <a:srgbClr val="FF0000"/>
              </a:solidFill>
              <a:latin typeface="Calibri" pitchFamily="34" charset="0"/>
            </a:endParaRPr>
          </a:p>
          <a:p>
            <a:endParaRPr lang="ru-RU" sz="2400" dirty="0">
              <a:latin typeface="Calibri" pitchFamily="34" charset="0"/>
            </a:endParaRP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0" y="4581128"/>
            <a:ext cx="5143500" cy="21431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sz="1200" dirty="0">
              <a:latin typeface="Calibri" pitchFamily="34" charset="0"/>
            </a:endParaRPr>
          </a:p>
          <a:p>
            <a:pPr algn="ctr"/>
            <a:r>
              <a:rPr lang="ru-RU" dirty="0">
                <a:solidFill>
                  <a:srgbClr val="0000FF"/>
                </a:solidFill>
                <a:latin typeface="Calibri" pitchFamily="34" charset="0"/>
              </a:rPr>
              <a:t>Витамин-С</a:t>
            </a:r>
          </a:p>
          <a:p>
            <a:r>
              <a:rPr lang="ru-RU" dirty="0">
                <a:solidFill>
                  <a:srgbClr val="002060"/>
                </a:solidFill>
                <a:latin typeface="Calibri" pitchFamily="34" charset="0"/>
              </a:rPr>
              <a:t>Если вы хотите реже простужаться, быть бодрыми,  быстрее выздоравливать при болезни.</a:t>
            </a:r>
          </a:p>
          <a:p>
            <a:r>
              <a:rPr lang="ru-RU" dirty="0">
                <a:solidFill>
                  <a:srgbClr val="FF0000"/>
                </a:solidFill>
                <a:latin typeface="Calibri" pitchFamily="34" charset="0"/>
              </a:rPr>
              <a:t>Смородина, лимон, лук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7606007"/>
              </p:ext>
            </p:extLst>
          </p:nvPr>
        </p:nvGraphicFramePr>
        <p:xfrm>
          <a:off x="4788024" y="260648"/>
          <a:ext cx="4500562" cy="5500687"/>
        </p:xfrm>
        <a:graphic>
          <a:graphicData uri="http://schemas.openxmlformats.org/presentationml/2006/ole">
            <p:oleObj spid="_x0000_s3077" name="Document" r:id="rId4" imgW="6495393" imgH="7364540" progId="Word.Documen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1213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152" y="692696"/>
            <a:ext cx="7244280" cy="3168352"/>
          </a:xfrm>
        </p:spPr>
        <p:txBody>
          <a:bodyPr>
            <a:normAutofit/>
          </a:bodyPr>
          <a:lstStyle/>
          <a:p>
            <a:r>
              <a:rPr lang="ru-RU" sz="3100" dirty="0">
                <a:solidFill>
                  <a:schemeClr val="tx1"/>
                </a:solidFill>
              </a:rPr>
              <a:t>У природы есть закон – счастлив будет только тот, кто здоровье сбережет.        Прочь гони-ка все хворобы!                     Поучись-ка быть  здоровым!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10" descr="image0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84984"/>
            <a:ext cx="6157935" cy="331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7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470648" cy="987552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3600" i="1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Rounded MT Bold" pitchFamily="34" charset="0"/>
                <a:ea typeface="+mn-ea"/>
                <a:cs typeface="+mn-cs"/>
              </a:rPr>
              <a:t/>
            </a:r>
            <a:br>
              <a:rPr lang="ru-RU" sz="3600" i="1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Rounded MT Bold" pitchFamily="34" charset="0"/>
                <a:ea typeface="+mn-ea"/>
                <a:cs typeface="+mn-cs"/>
              </a:rPr>
            </a:br>
            <a:r>
              <a:rPr lang="ru-RU" sz="3600" i="1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Rounded MT Bold" pitchFamily="34" charset="0"/>
                <a:ea typeface="+mn-ea"/>
                <a:cs typeface="+mn-cs"/>
              </a:rPr>
              <a:t>«</a:t>
            </a:r>
            <a:r>
              <a:rPr lang="ru-RU" sz="3600" i="1" dirty="0">
                <a:ln>
                  <a:noFill/>
                </a:ln>
                <a:solidFill>
                  <a:srgbClr val="FF0000"/>
                </a:solidFill>
                <a:effectLst/>
                <a:latin typeface="Arial Rounded MT Bold" pitchFamily="34" charset="0"/>
                <a:ea typeface="+mn-ea"/>
                <a:cs typeface="+mn-cs"/>
              </a:rPr>
              <a:t>Не сутулься!»</a:t>
            </a:r>
            <a:br>
              <a:rPr lang="ru-RU" sz="3600" i="1" dirty="0">
                <a:ln>
                  <a:noFill/>
                </a:ln>
                <a:solidFill>
                  <a:srgbClr val="FF0000"/>
                </a:solidFill>
                <a:effectLst/>
                <a:latin typeface="Arial Rounded MT Bold" pitchFamily="34" charset="0"/>
                <a:ea typeface="+mn-ea"/>
                <a:cs typeface="+mn-cs"/>
              </a:rPr>
            </a:br>
            <a:r>
              <a:rPr lang="ru-RU" sz="3600" i="1" dirty="0">
                <a:ln>
                  <a:noFill/>
                </a:ln>
                <a:solidFill>
                  <a:srgbClr val="FF0000"/>
                </a:solidFill>
                <a:effectLst/>
                <a:latin typeface="Arial Rounded MT Bold" pitchFamily="34" charset="0"/>
                <a:ea typeface="+mn-ea"/>
                <a:cs typeface="+mn-cs"/>
              </a:rPr>
              <a:t>«Сиди прямо!»</a:t>
            </a:r>
            <a:r>
              <a:rPr lang="ru-RU" sz="3600" b="0" dirty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+mn-ea"/>
                <a:cs typeface="+mn-cs"/>
              </a:rPr>
              <a:t/>
            </a:r>
            <a:br>
              <a:rPr lang="ru-RU" sz="3600" b="0" dirty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rgbClr val="7030A0"/>
                </a:solidFill>
                <a:latin typeface="Arial Rounded MT Bold" pitchFamily="34" charset="0"/>
              </a:rPr>
              <a:t>У стройного человека правильно формируется скелет!</a:t>
            </a:r>
            <a:br>
              <a:rPr lang="ru-RU" b="1" i="1" dirty="0">
                <a:solidFill>
                  <a:srgbClr val="7030A0"/>
                </a:solidFill>
                <a:latin typeface="Arial Rounded MT Bold" pitchFamily="34" charset="0"/>
              </a:rPr>
            </a:br>
            <a:r>
              <a:rPr lang="ru-RU" b="1" i="1" dirty="0">
                <a:solidFill>
                  <a:srgbClr val="7030A0"/>
                </a:solidFill>
                <a:latin typeface="Arial Rounded MT Bold" pitchFamily="34" charset="0"/>
              </a:rPr>
              <a:t>При правильной осанке легче работать сердцу, легким, желудку, селезенке и другим важным органам.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8" descr="4162CFE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929063"/>
            <a:ext cx="78581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565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9176" cy="1008112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ru-RU" sz="3600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alibri"/>
                <a:ea typeface="+mn-ea"/>
                <a:cs typeface="MV Boli"/>
              </a:rPr>
              <a:t>Режим, одно из главных слагаемых </a:t>
            </a:r>
            <a:br>
              <a:rPr lang="ru-RU" sz="3600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alibri"/>
                <a:ea typeface="+mn-ea"/>
                <a:cs typeface="MV Boli"/>
              </a:rPr>
            </a:br>
            <a:r>
              <a:rPr lang="ru-RU" sz="3600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alibri"/>
                <a:ea typeface="+mn-ea"/>
                <a:cs typeface="MV Boli"/>
              </a:rPr>
              <a:t>здорового образа жизни</a:t>
            </a:r>
            <a:r>
              <a:rPr lang="ru-RU" sz="3600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alibri"/>
                <a:ea typeface="+mn-ea"/>
                <a:cs typeface="MV Boli"/>
              </a:rPr>
              <a:t/>
            </a:r>
            <a:br>
              <a:rPr lang="ru-RU" sz="3600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alibri"/>
                <a:ea typeface="+mn-ea"/>
                <a:cs typeface="MV Bol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b="1" dirty="0">
                <a:solidFill>
                  <a:srgbClr val="FF0000"/>
                </a:solidFill>
                <a:latin typeface="Calibri" pitchFamily="34" charset="0"/>
              </a:rPr>
              <a:t>Режим дня</a:t>
            </a:r>
            <a:r>
              <a:rPr lang="ru-RU" sz="2800" b="1" dirty="0">
                <a:solidFill>
                  <a:srgbClr val="0000FF"/>
                </a:solidFill>
                <a:latin typeface="Calibri" pitchFamily="34" charset="0"/>
              </a:rPr>
              <a:t> – это </a:t>
            </a:r>
            <a:r>
              <a:rPr lang="ru-RU" sz="2800" b="1" i="1" dirty="0">
                <a:solidFill>
                  <a:srgbClr val="0000FF"/>
                </a:solidFill>
                <a:latin typeface="Calibri" pitchFamily="34" charset="0"/>
              </a:rPr>
              <a:t>правильное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b="1" dirty="0">
                <a:solidFill>
                  <a:srgbClr val="0000FF"/>
                </a:solidFill>
                <a:latin typeface="Calibri" pitchFamily="34" charset="0"/>
              </a:rPr>
              <a:t> распределение времени,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b="1" dirty="0">
                <a:solidFill>
                  <a:srgbClr val="0000FF"/>
                </a:solidFill>
                <a:latin typeface="Calibri" pitchFamily="34" charset="0"/>
              </a:rPr>
              <a:t> на основные жизненные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b="1" dirty="0">
                <a:solidFill>
                  <a:srgbClr val="0000FF"/>
                </a:solidFill>
                <a:latin typeface="Calibri" pitchFamily="34" charset="0"/>
              </a:rPr>
              <a:t> потребности человека.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3303587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891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675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>Как проснулся, </a:t>
            </a:r>
            <a:endParaRPr lang="ru-RU" sz="3600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b="1" dirty="0" smtClean="0">
                <a:solidFill>
                  <a:srgbClr val="0000FF"/>
                </a:solidFill>
                <a:latin typeface="Arial Black" pitchFamily="34" charset="0"/>
              </a:rPr>
              <a:t>так </a:t>
            </a:r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>вставай,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>Лени волю не давай,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>И зарядку  выполняй.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>На зарядку солнышко поднимает нас,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>Поднимаем руки мы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>По команде «Раз!»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2" descr="SY0063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2714626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G:\Анимации\Наголове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8623"/>
            <a:ext cx="164306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725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РЕКОМЕНДАЦИИ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00858"/>
            <a:ext cx="8229600" cy="4783430"/>
          </a:xfrm>
        </p:spPr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b="1" dirty="0">
                <a:latin typeface="Calibri" pitchFamily="34" charset="0"/>
              </a:rPr>
              <a:t>- приучи себя просыпаться и вставать каждый день в одно и то же время;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b="1" dirty="0">
                <a:latin typeface="Calibri" pitchFamily="34" charset="0"/>
              </a:rPr>
              <a:t>- выполняй каждый день утреннюю зарядку;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b="1" dirty="0">
                <a:latin typeface="Calibri" pitchFamily="34" charset="0"/>
              </a:rPr>
              <a:t>- следи за чистотой тела, волос, ногтей и полостью рта;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b="1" dirty="0">
                <a:latin typeface="Calibri" pitchFamily="34" charset="0"/>
              </a:rPr>
              <a:t>- старайся есть в одно и то же время.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4" descr="G:\Анимации\54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872" y="188640"/>
            <a:ext cx="2286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G:\Анимации\IMAGE03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40"/>
            <a:ext cx="1522412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447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7344816" cy="172819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>Вредная привычка – </a:t>
            </a:r>
            <a:r>
              <a:rPr lang="ru-RU" sz="2800" dirty="0">
                <a:solidFill>
                  <a:srgbClr val="002060"/>
                </a:solidFill>
                <a:latin typeface="Arial Black" pitchFamily="34" charset="0"/>
              </a:rPr>
              <a:t>закрепленный в личности способ поведения, агрессивный по отношению к самой личности или к обществу.</a:t>
            </a:r>
            <a:br>
              <a:rPr lang="ru-RU" sz="2800" dirty="0">
                <a:solidFill>
                  <a:srgbClr val="002060"/>
                </a:solidFill>
                <a:latin typeface="Arial Black" pitchFamily="34" charset="0"/>
              </a:rPr>
            </a:br>
            <a:endParaRPr lang="ru-RU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276872"/>
            <a:ext cx="8291264" cy="3895328"/>
          </a:xfrm>
        </p:spPr>
        <p:txBody>
          <a:bodyPr>
            <a:normAutofit fontScale="55000" lnSpcReduction="20000"/>
          </a:bodyPr>
          <a:lstStyle/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4000" b="1" i="1" dirty="0">
                <a:solidFill>
                  <a:srgbClr val="FF0000"/>
                </a:solidFill>
                <a:latin typeface="Calibri" pitchFamily="34" charset="0"/>
              </a:rPr>
              <a:t>Курение</a:t>
            </a:r>
            <a:r>
              <a:rPr lang="ru-RU" sz="4000" b="1" i="1" dirty="0">
                <a:solidFill>
                  <a:prstClr val="black"/>
                </a:solidFill>
                <a:latin typeface="Calibri" pitchFamily="34" charset="0"/>
              </a:rPr>
              <a:t>  </a:t>
            </a:r>
            <a:r>
              <a:rPr lang="ru-RU" sz="4000" b="1" i="1" dirty="0">
                <a:solidFill>
                  <a:srgbClr val="6600FF"/>
                </a:solidFill>
                <a:latin typeface="Calibri" pitchFamily="34" charset="0"/>
              </a:rPr>
              <a:t>- самая распространенная </a:t>
            </a:r>
            <a:endParaRPr lang="ru-RU" sz="4000" b="1" i="1" dirty="0" smtClean="0">
              <a:solidFill>
                <a:srgbClr val="6600FF"/>
              </a:solidFill>
              <a:latin typeface="Calibri" pitchFamily="34" charset="0"/>
            </a:endParaRP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b="1" i="1" dirty="0" smtClean="0">
                <a:solidFill>
                  <a:srgbClr val="6600FF"/>
                </a:solidFill>
                <a:latin typeface="Calibri" pitchFamily="34" charset="0"/>
              </a:rPr>
              <a:t>вредная </a:t>
            </a:r>
            <a:r>
              <a:rPr lang="ru-RU" sz="4000" b="1" i="1" dirty="0">
                <a:solidFill>
                  <a:srgbClr val="6600FF"/>
                </a:solidFill>
                <a:latin typeface="Calibri" pitchFamily="34" charset="0"/>
              </a:rPr>
              <a:t>привычка человека,  </a:t>
            </a:r>
            <a:endParaRPr lang="ru-RU" sz="4000" b="1" i="1" dirty="0" smtClean="0">
              <a:solidFill>
                <a:srgbClr val="6600FF"/>
              </a:solidFill>
              <a:latin typeface="Calibri" pitchFamily="34" charset="0"/>
            </a:endParaRP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b="1" i="1" dirty="0" smtClean="0">
                <a:solidFill>
                  <a:srgbClr val="6600FF"/>
                </a:solidFill>
                <a:latin typeface="Calibri" pitchFamily="34" charset="0"/>
              </a:rPr>
              <a:t>которая</a:t>
            </a:r>
            <a:r>
              <a:rPr lang="ru-RU" sz="4000" b="1" i="1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4000" b="1" i="1" dirty="0">
                <a:solidFill>
                  <a:srgbClr val="6600FF"/>
                </a:solidFill>
                <a:latin typeface="Calibri" pitchFamily="34" charset="0"/>
              </a:rPr>
              <a:t>приводит к  </a:t>
            </a:r>
            <a:endParaRPr lang="ru-RU" sz="4000" b="1" i="1" dirty="0" smtClean="0">
              <a:solidFill>
                <a:srgbClr val="6600FF"/>
              </a:solidFill>
              <a:latin typeface="Calibri" pitchFamily="34" charset="0"/>
            </a:endParaRP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b="1" i="1" dirty="0" smtClean="0">
                <a:solidFill>
                  <a:srgbClr val="6600FF"/>
                </a:solidFill>
                <a:latin typeface="Calibri" pitchFamily="34" charset="0"/>
              </a:rPr>
              <a:t>никотиновой </a:t>
            </a:r>
            <a:r>
              <a:rPr lang="ru-RU" sz="4000" b="1" i="1" dirty="0">
                <a:solidFill>
                  <a:srgbClr val="6600FF"/>
                </a:solidFill>
                <a:latin typeface="Calibri" pitchFamily="34" charset="0"/>
              </a:rPr>
              <a:t>зависимости,  </a:t>
            </a:r>
            <a:endParaRPr lang="ru-RU" sz="4000" b="1" i="1" dirty="0" smtClean="0">
              <a:solidFill>
                <a:srgbClr val="6600FF"/>
              </a:solidFill>
              <a:latin typeface="Calibri" pitchFamily="34" charset="0"/>
            </a:endParaRP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b="1" i="1" dirty="0" smtClean="0">
                <a:solidFill>
                  <a:srgbClr val="6600FF"/>
                </a:solidFill>
                <a:latin typeface="Calibri" pitchFamily="34" charset="0"/>
              </a:rPr>
              <a:t>что </a:t>
            </a:r>
            <a:r>
              <a:rPr lang="ru-RU" sz="4000" b="1" i="1" dirty="0">
                <a:solidFill>
                  <a:srgbClr val="6600FF"/>
                </a:solidFill>
                <a:latin typeface="Calibri" pitchFamily="34" charset="0"/>
              </a:rPr>
              <a:t>пагубно воздействует </a:t>
            </a:r>
            <a:endParaRPr lang="ru-RU" sz="4000" b="1" i="1" dirty="0" smtClean="0">
              <a:solidFill>
                <a:srgbClr val="6600FF"/>
              </a:solidFill>
              <a:latin typeface="Calibri" pitchFamily="34" charset="0"/>
            </a:endParaRP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b="1" i="1" dirty="0" smtClean="0">
                <a:solidFill>
                  <a:srgbClr val="6600FF"/>
                </a:solidFill>
                <a:latin typeface="Calibri" pitchFamily="34" charset="0"/>
              </a:rPr>
              <a:t>на </a:t>
            </a:r>
            <a:r>
              <a:rPr lang="ru-RU" sz="4000" b="1" i="1" dirty="0">
                <a:solidFill>
                  <a:srgbClr val="6600FF"/>
                </a:solidFill>
                <a:latin typeface="Calibri" pitchFamily="34" charset="0"/>
              </a:rPr>
              <a:t>организм человека и </a:t>
            </a:r>
            <a:r>
              <a:rPr lang="ru-RU" sz="4000" b="1" i="1" dirty="0" smtClean="0">
                <a:solidFill>
                  <a:srgbClr val="6600FF"/>
                </a:solidFill>
                <a:latin typeface="Calibri" pitchFamily="34" charset="0"/>
              </a:rPr>
              <a:t>приводит</a:t>
            </a: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b="1" i="1" dirty="0" smtClean="0">
                <a:solidFill>
                  <a:srgbClr val="6600FF"/>
                </a:solidFill>
                <a:latin typeface="Calibri" pitchFamily="34" charset="0"/>
              </a:rPr>
              <a:t> </a:t>
            </a:r>
            <a:r>
              <a:rPr lang="ru-RU" sz="4000" b="1" i="1" dirty="0">
                <a:solidFill>
                  <a:srgbClr val="6600FF"/>
                </a:solidFill>
                <a:latin typeface="Calibri" pitchFamily="34" charset="0"/>
              </a:rPr>
              <a:t>к  возникновению многих болезней. </a:t>
            </a: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b="1" i="1" dirty="0">
                <a:solidFill>
                  <a:srgbClr val="6600FF"/>
                </a:solidFill>
                <a:latin typeface="Calibri" pitchFamily="34" charset="0"/>
              </a:rPr>
              <a:t>Более </a:t>
            </a:r>
            <a:r>
              <a:rPr lang="ru-RU" sz="4000" b="1" i="1" dirty="0">
                <a:solidFill>
                  <a:srgbClr val="FF0000"/>
                </a:solidFill>
                <a:latin typeface="Calibri" pitchFamily="34" charset="0"/>
              </a:rPr>
              <a:t>3 млн.</a:t>
            </a:r>
            <a:r>
              <a:rPr lang="ru-RU" sz="4000" b="1" i="1" dirty="0">
                <a:solidFill>
                  <a:srgbClr val="6600FF"/>
                </a:solidFill>
                <a:latin typeface="Calibri" pitchFamily="34" charset="0"/>
              </a:rPr>
              <a:t> человек на </a:t>
            </a:r>
            <a:r>
              <a:rPr lang="ru-RU" sz="4000" b="1" i="1" dirty="0" smtClean="0">
                <a:solidFill>
                  <a:srgbClr val="6600FF"/>
                </a:solidFill>
                <a:latin typeface="Calibri" pitchFamily="34" charset="0"/>
              </a:rPr>
              <a:t>планете</a:t>
            </a: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b="1" i="1" dirty="0" smtClean="0">
                <a:solidFill>
                  <a:srgbClr val="6600FF"/>
                </a:solidFill>
                <a:latin typeface="Calibri" pitchFamily="34" charset="0"/>
              </a:rPr>
              <a:t> </a:t>
            </a:r>
            <a:r>
              <a:rPr lang="ru-RU" sz="4000" b="1" i="1" dirty="0">
                <a:solidFill>
                  <a:srgbClr val="6600FF"/>
                </a:solidFill>
                <a:latin typeface="Calibri" pitchFamily="34" charset="0"/>
              </a:rPr>
              <a:t>ежегодно гибнут от курения.</a:t>
            </a: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b="1" i="1" dirty="0">
                <a:solidFill>
                  <a:srgbClr val="6600FF"/>
                </a:solidFill>
                <a:latin typeface="Calibri" pitchFamily="34" charset="0"/>
              </a:rPr>
              <a:t>До </a:t>
            </a:r>
            <a:r>
              <a:rPr lang="ru-RU" sz="4000" b="1" i="1" dirty="0">
                <a:solidFill>
                  <a:srgbClr val="FF0000"/>
                </a:solidFill>
                <a:latin typeface="Calibri" pitchFamily="34" charset="0"/>
              </a:rPr>
              <a:t>60 %</a:t>
            </a:r>
            <a:r>
              <a:rPr lang="ru-RU" sz="4000" b="1" i="1" dirty="0">
                <a:solidFill>
                  <a:srgbClr val="6600FF"/>
                </a:solidFill>
                <a:latin typeface="Calibri" pitchFamily="34" charset="0"/>
              </a:rPr>
              <a:t> россиян – постоянные </a:t>
            </a:r>
            <a:endParaRPr lang="ru-RU" sz="4000" b="1" i="1" dirty="0" smtClean="0">
              <a:solidFill>
                <a:srgbClr val="6600FF"/>
              </a:solidFill>
              <a:latin typeface="Calibri" pitchFamily="34" charset="0"/>
            </a:endParaRP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000" b="1" i="1" dirty="0" smtClean="0">
                <a:solidFill>
                  <a:srgbClr val="6600FF"/>
                </a:solidFill>
                <a:latin typeface="Calibri" pitchFamily="34" charset="0"/>
              </a:rPr>
              <a:t>покупатели </a:t>
            </a:r>
            <a:r>
              <a:rPr lang="ru-RU" sz="4000" b="1" i="1" dirty="0">
                <a:solidFill>
                  <a:srgbClr val="6600FF"/>
                </a:solidFill>
                <a:latin typeface="Calibri" pitchFamily="34" charset="0"/>
              </a:rPr>
              <a:t>сигарет.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436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latin typeface="Calibri" pitchFamily="34" charset="0"/>
              </a:rPr>
              <a:t>Алкоголь</a:t>
            </a:r>
            <a:r>
              <a:rPr lang="ru-RU" b="1" i="1" dirty="0">
                <a:solidFill>
                  <a:srgbClr val="6600FF"/>
                </a:solidFill>
                <a:latin typeface="Calibri" pitchFamily="34" charset="0"/>
              </a:rPr>
              <a:t> разрушает мозг человека и другие органы. Человек, употребляющий алкоголь не может быстро и точно мыслить, становится невнимательным, теряет над собой контроль, способен совершать антиобщественные поступки.</a:t>
            </a:r>
            <a:endParaRPr lang="ru-RU" dirty="0">
              <a:latin typeface="Calibri" pitchFamily="34" charset="0"/>
            </a:endParaRPr>
          </a:p>
          <a:p>
            <a:endParaRPr lang="ru-RU" dirty="0"/>
          </a:p>
        </p:txBody>
      </p:sp>
      <p:pic>
        <p:nvPicPr>
          <p:cNvPr id="4" name="Picture 5" descr="IMG_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33000"/>
            <a:ext cx="2857500" cy="14001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752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/>
            </a:r>
            <a:br>
              <a:rPr lang="ru-RU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</a:br>
            <a:r>
              <a:rPr lang="ru-RU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Чем    </a:t>
            </a:r>
            <a:r>
              <a:rPr lang="ru-RU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опасно </a:t>
            </a:r>
            <a:br>
              <a:rPr lang="ru-RU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</a:br>
            <a:r>
              <a:rPr lang="ru-RU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табакокурение</a:t>
            </a:r>
            <a:r>
              <a:rPr lang="ru-RU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?</a:t>
            </a:r>
            <a:r>
              <a:rPr lang="ru-RU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/>
            </a:r>
            <a:br>
              <a:rPr lang="ru-RU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ClrTx/>
              <a:buSzTx/>
              <a:buNone/>
              <a:defRPr/>
            </a:pPr>
            <a:r>
              <a:rPr lang="ru-RU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Химический </a:t>
            </a:r>
            <a:r>
              <a:rPr lang="ru-RU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состав табака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088" y="1624013"/>
            <a:ext cx="2408237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294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157"/>
            <a:ext cx="2179637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img2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" t="7567" r="67650" b="59076"/>
          <a:stretch>
            <a:fillRect/>
          </a:stretch>
        </p:blipFill>
        <p:spPr bwMode="auto">
          <a:xfrm>
            <a:off x="5775325" y="1834495"/>
            <a:ext cx="23971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img2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2" t="68567" r="66309" b="1324"/>
          <a:stretch>
            <a:fillRect/>
          </a:stretch>
        </p:blipFill>
        <p:spPr bwMode="auto">
          <a:xfrm>
            <a:off x="611560" y="2928938"/>
            <a:ext cx="24765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788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ph idx="1"/>
          </p:nvPr>
        </p:nvGraphicFramePr>
        <p:xfrm>
          <a:off x="2971800" y="533400"/>
          <a:ext cx="3124200" cy="5943600"/>
        </p:xfrm>
        <a:graphic>
          <a:graphicData uri="http://schemas.openxmlformats.org/presentationml/2006/ole">
            <p:oleObj spid="_x0000_s8195" name="Документ" r:id="rId3" imgW="4105110" imgH="9126175" progId="Word.Document.8">
              <p:embed/>
            </p:oleObj>
          </a:graphicData>
        </a:graphic>
      </p:graphicFrame>
      <p:sp>
        <p:nvSpPr>
          <p:cNvPr id="80902" name="AutoShape 6"/>
          <p:cNvSpPr>
            <a:spLocks noChangeArrowheads="1"/>
          </p:cNvSpPr>
          <p:nvPr/>
        </p:nvSpPr>
        <p:spPr bwMode="auto">
          <a:xfrm>
            <a:off x="4876800" y="2057400"/>
            <a:ext cx="976313" cy="228600"/>
          </a:xfrm>
          <a:prstGeom prst="leftArrow">
            <a:avLst>
              <a:gd name="adj1" fmla="val 50000"/>
              <a:gd name="adj2" fmla="val 1067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0903" name="AutoShape 7"/>
          <p:cNvSpPr>
            <a:spLocks noChangeArrowheads="1"/>
          </p:cNvSpPr>
          <p:nvPr/>
        </p:nvSpPr>
        <p:spPr bwMode="auto">
          <a:xfrm>
            <a:off x="4419600" y="685800"/>
            <a:ext cx="1204913" cy="257175"/>
          </a:xfrm>
          <a:prstGeom prst="leftArrow">
            <a:avLst>
              <a:gd name="adj1" fmla="val 50000"/>
              <a:gd name="adj2" fmla="val 1171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0904" name="AutoShape 8"/>
          <p:cNvSpPr>
            <a:spLocks noChangeArrowheads="1"/>
          </p:cNvSpPr>
          <p:nvPr/>
        </p:nvSpPr>
        <p:spPr bwMode="auto">
          <a:xfrm>
            <a:off x="3200400" y="1905000"/>
            <a:ext cx="976313" cy="228600"/>
          </a:xfrm>
          <a:prstGeom prst="rightArrow">
            <a:avLst>
              <a:gd name="adj1" fmla="val 50000"/>
              <a:gd name="adj2" fmla="val 1067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5" name="Text Box 9"/>
          <p:cNvSpPr txBox="1">
            <a:spLocks noChangeArrowheads="1"/>
          </p:cNvSpPr>
          <p:nvPr/>
        </p:nvSpPr>
        <p:spPr bwMode="auto">
          <a:xfrm>
            <a:off x="6384925" y="569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80908" name="WordArt 12"/>
          <p:cNvSpPr>
            <a:spLocks noChangeArrowheads="1" noChangeShapeType="1" noTextEdit="1"/>
          </p:cNvSpPr>
          <p:nvPr/>
        </p:nvSpPr>
        <p:spPr bwMode="auto">
          <a:xfrm>
            <a:off x="6248400" y="2057400"/>
            <a:ext cx="25908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сердце</a:t>
            </a:r>
          </a:p>
        </p:txBody>
      </p:sp>
      <p:sp>
        <p:nvSpPr>
          <p:cNvPr id="80909" name="WordArt 13"/>
          <p:cNvSpPr>
            <a:spLocks noChangeArrowheads="1" noChangeShapeType="1" noTextEdit="1"/>
          </p:cNvSpPr>
          <p:nvPr/>
        </p:nvSpPr>
        <p:spPr bwMode="auto">
          <a:xfrm>
            <a:off x="609600" y="1752600"/>
            <a:ext cx="2247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/>
                <a:cs typeface="Arial"/>
              </a:rPr>
              <a:t>лёгкие</a:t>
            </a:r>
          </a:p>
        </p:txBody>
      </p:sp>
      <p:sp>
        <p:nvSpPr>
          <p:cNvPr id="80910" name="WordArt 14"/>
          <p:cNvSpPr>
            <a:spLocks noChangeArrowheads="1" noChangeShapeType="1" noTextEdit="1"/>
          </p:cNvSpPr>
          <p:nvPr/>
        </p:nvSpPr>
        <p:spPr bwMode="auto">
          <a:xfrm>
            <a:off x="6019800" y="609600"/>
            <a:ext cx="2590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мозг</a:t>
            </a:r>
          </a:p>
        </p:txBody>
      </p:sp>
      <p:sp>
        <p:nvSpPr>
          <p:cNvPr id="2059" name="Text Box 16"/>
          <p:cNvSpPr txBox="1">
            <a:spLocks noChangeArrowheads="1"/>
          </p:cNvSpPr>
          <p:nvPr/>
        </p:nvSpPr>
        <p:spPr bwMode="auto">
          <a:xfrm>
            <a:off x="3048000" y="65532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>
                <a:latin typeface="Calibri" pitchFamily="34" charset="0"/>
                <a:hlinkClick r:id="rId4" action="ppaction://hlinksldjump"/>
              </a:rPr>
              <a:t>лёгкие</a:t>
            </a:r>
            <a:endParaRPr lang="ru-RU">
              <a:latin typeface="Calibri" pitchFamily="34" charset="0"/>
            </a:endParaRPr>
          </a:p>
        </p:txBody>
      </p:sp>
      <p:sp>
        <p:nvSpPr>
          <p:cNvPr id="2060" name="Text Box 17"/>
          <p:cNvSpPr txBox="1">
            <a:spLocks noChangeArrowheads="1"/>
          </p:cNvSpPr>
          <p:nvPr/>
        </p:nvSpPr>
        <p:spPr bwMode="auto">
          <a:xfrm>
            <a:off x="4876800" y="6537325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сердце</a:t>
            </a:r>
          </a:p>
        </p:txBody>
      </p:sp>
      <p:sp>
        <p:nvSpPr>
          <p:cNvPr id="2061" name="Text Box 18"/>
          <p:cNvSpPr txBox="1">
            <a:spLocks noChangeArrowheads="1"/>
          </p:cNvSpPr>
          <p:nvPr/>
        </p:nvSpPr>
        <p:spPr bwMode="auto">
          <a:xfrm>
            <a:off x="6705600" y="65532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мозг</a:t>
            </a:r>
          </a:p>
        </p:txBody>
      </p:sp>
    </p:spTree>
    <p:extLst>
      <p:ext uri="{BB962C8B-B14F-4D97-AF65-F5344CB8AC3E}">
        <p14:creationId xmlns:p14="http://schemas.microsoft.com/office/powerpoint/2010/main" xmlns="" val="354251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2" grpId="0" animBg="1"/>
      <p:bldP spid="80903" grpId="0" animBg="1"/>
      <p:bldP spid="80904" grpId="0" animBg="1"/>
      <p:bldP spid="80908" grpId="0" animBg="1"/>
      <p:bldP spid="80909" grpId="0"/>
      <p:bldP spid="809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Здоровье – это нормальная деятельность организма, его полное физическое и психическое благополучие</a:t>
            </a:r>
            <a:endParaRPr lang="ru-RU" sz="3600" b="1" dirty="0"/>
          </a:p>
        </p:txBody>
      </p:sp>
      <p:pic>
        <p:nvPicPr>
          <p:cNvPr id="4" name="Picture 2" descr="http://www.livegif.ru/Gallery/POSTCARD/everyday/smiles/pic460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3857628"/>
            <a:ext cx="2305050" cy="2305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E:\Documents and Settings\Администратор\Рабочий стол\фоны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14500" y="0"/>
            <a:ext cx="5786438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18ноября </a:t>
            </a:r>
            <a:r>
              <a:rPr lang="ru-RU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Международный день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отказа от курения!</a:t>
            </a:r>
          </a:p>
        </p:txBody>
      </p:sp>
      <p:pic>
        <p:nvPicPr>
          <p:cNvPr id="4" name="Picture 32" descr="cigarbutt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14813"/>
            <a:ext cx="2428875" cy="2428875"/>
          </a:xfrm>
          <a:prstGeom prst="rect">
            <a:avLst/>
          </a:prstGeom>
          <a:noFill/>
          <a:effectLst>
            <a:outerShdw dist="137372" dir="19578596" algn="ctr" rotWithShape="0">
              <a:srgbClr val="FF3300">
                <a:alpha val="50000"/>
              </a:srgbClr>
            </a:outerShdw>
          </a:effectLst>
        </p:spPr>
      </p:pic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2928938" y="4429125"/>
          <a:ext cx="2643187" cy="2074863"/>
        </p:xfrm>
        <a:graphic>
          <a:graphicData uri="http://schemas.openxmlformats.org/presentationml/2006/ole">
            <p:oleObj spid="_x0000_s9219" name="Фотография Photo Editor" r:id="rId5" imgW="952633" imgH="952633" progId="">
              <p:embed/>
            </p:oleObj>
          </a:graphicData>
        </a:graphic>
      </p:graphicFrame>
      <p:pic>
        <p:nvPicPr>
          <p:cNvPr id="6" name="Picture 5" descr="IMG_00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165600"/>
            <a:ext cx="2928938" cy="2692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214346" y="2143117"/>
            <a:ext cx="9358346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Жизнь прекрасна, чтобы тратить её на пустяки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4375" y="3244850"/>
            <a:ext cx="6715125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никогда не кури!</a:t>
            </a:r>
            <a:endParaRPr lang="ru-RU" sz="54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84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Documents and Settings\Администратор\Рабочий стол\фоны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381000" y="304800"/>
            <a:ext cx="2819400" cy="3124200"/>
          </a:xfrm>
          <a:prstGeom prst="star8">
            <a:avLst>
              <a:gd name="adj" fmla="val 37194"/>
            </a:avLst>
          </a:prstGeom>
          <a:gradFill rotWithShape="1">
            <a:gsLst>
              <a:gs pos="0">
                <a:srgbClr val="FFFF00"/>
              </a:gs>
              <a:gs pos="100000">
                <a:srgbClr val="FF66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dirty="0">
                <a:latin typeface="Calibri" pitchFamily="34" charset="0"/>
              </a:rPr>
              <a:t>1.  Содержи </a:t>
            </a:r>
          </a:p>
          <a:p>
            <a:pPr algn="ctr"/>
            <a:r>
              <a:rPr lang="ru-RU" sz="2800" dirty="0">
                <a:latin typeface="Calibri" pitchFamily="34" charset="0"/>
              </a:rPr>
              <a:t>в чистоте</a:t>
            </a:r>
          </a:p>
          <a:p>
            <a:pPr algn="ctr"/>
            <a:r>
              <a:rPr lang="ru-RU" sz="2800" dirty="0">
                <a:latin typeface="Calibri" pitchFamily="34" charset="0"/>
              </a:rPr>
              <a:t>свое тело, </a:t>
            </a:r>
          </a:p>
          <a:p>
            <a:pPr algn="ctr"/>
            <a:r>
              <a:rPr lang="ru-RU" sz="2800" dirty="0">
                <a:latin typeface="Calibri" pitchFamily="34" charset="0"/>
              </a:rPr>
              <a:t>одежду и</a:t>
            </a:r>
          </a:p>
          <a:p>
            <a:pPr algn="ctr"/>
            <a:r>
              <a:rPr lang="ru-RU" sz="2800" dirty="0">
                <a:latin typeface="Calibri" pitchFamily="34" charset="0"/>
              </a:rPr>
              <a:t> жилище.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990600" y="3505200"/>
            <a:ext cx="2743200" cy="3048000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rgbClr val="FFFF00"/>
              </a:gs>
              <a:gs pos="50000">
                <a:srgbClr val="FF66FF"/>
              </a:gs>
              <a:gs pos="100000">
                <a:srgbClr val="FFFF0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dirty="0">
                <a:latin typeface="Calibri" pitchFamily="34" charset="0"/>
              </a:rPr>
              <a:t>2 . Правильно</a:t>
            </a:r>
          </a:p>
          <a:p>
            <a:pPr algn="ctr"/>
            <a:r>
              <a:rPr lang="ru-RU" sz="2800" dirty="0">
                <a:latin typeface="Calibri" pitchFamily="34" charset="0"/>
              </a:rPr>
              <a:t> питайся</a:t>
            </a: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3352800" y="1524000"/>
            <a:ext cx="3048000" cy="2971800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rgbClr val="FFFF00"/>
              </a:gs>
              <a:gs pos="100000">
                <a:srgbClr val="FF66FF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dirty="0">
                <a:latin typeface="Calibri" pitchFamily="34" charset="0"/>
              </a:rPr>
              <a:t>3.  Правильно </a:t>
            </a:r>
          </a:p>
          <a:p>
            <a:pPr algn="ctr"/>
            <a:r>
              <a:rPr lang="ru-RU" sz="2800" dirty="0">
                <a:latin typeface="Calibri" pitchFamily="34" charset="0"/>
              </a:rPr>
              <a:t>сочетай труд </a:t>
            </a:r>
          </a:p>
          <a:p>
            <a:pPr algn="ctr"/>
            <a:r>
              <a:rPr lang="ru-RU" sz="2800" dirty="0">
                <a:latin typeface="Calibri" pitchFamily="34" charset="0"/>
              </a:rPr>
              <a:t>и отдых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6248400" y="381000"/>
            <a:ext cx="2743200" cy="2819400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rgbClr val="FF66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dirty="0">
                <a:latin typeface="Calibri" pitchFamily="34" charset="0"/>
              </a:rPr>
              <a:t>4 .</a:t>
            </a:r>
          </a:p>
          <a:p>
            <a:pPr algn="ctr"/>
            <a:r>
              <a:rPr lang="ru-RU" sz="2800" dirty="0">
                <a:latin typeface="Calibri" pitchFamily="34" charset="0"/>
              </a:rPr>
              <a:t>Больше</a:t>
            </a:r>
          </a:p>
          <a:p>
            <a:pPr algn="ctr"/>
            <a:r>
              <a:rPr lang="ru-RU" sz="2800" dirty="0">
                <a:latin typeface="Calibri" pitchFamily="34" charset="0"/>
              </a:rPr>
              <a:t> двигайся!</a:t>
            </a: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6019800" y="3581400"/>
            <a:ext cx="2895600" cy="3048000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rgbClr val="FF66FF"/>
              </a:gs>
              <a:gs pos="50000">
                <a:srgbClr val="FFFF00"/>
              </a:gs>
              <a:gs pos="100000">
                <a:srgbClr val="FF66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dirty="0">
                <a:latin typeface="Calibri" pitchFamily="34" charset="0"/>
              </a:rPr>
              <a:t>5.  Не заводи</a:t>
            </a:r>
          </a:p>
          <a:p>
            <a:pPr algn="ctr"/>
            <a:r>
              <a:rPr lang="ru-RU" sz="2400" dirty="0">
                <a:latin typeface="Calibri" pitchFamily="34" charset="0"/>
              </a:rPr>
              <a:t>вредных привычек</a:t>
            </a:r>
          </a:p>
        </p:txBody>
      </p:sp>
    </p:spTree>
    <p:extLst>
      <p:ext uri="{BB962C8B-B14F-4D97-AF65-F5344CB8AC3E}">
        <p14:creationId xmlns:p14="http://schemas.microsoft.com/office/powerpoint/2010/main" xmlns="" val="257481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Умей сказать </a:t>
            </a:r>
            <a:r>
              <a:rPr lang="ru-RU" sz="6000" i="1" dirty="0" smtClean="0"/>
              <a:t>нет!!!</a:t>
            </a:r>
            <a:endParaRPr lang="ru-RU" sz="60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Нет</a:t>
            </a:r>
            <a:r>
              <a:rPr lang="ru-RU" dirty="0" smtClean="0"/>
              <a:t>. Я знаю, что это опасно для меня.</a:t>
            </a:r>
          </a:p>
          <a:p>
            <a:r>
              <a:rPr lang="ru-RU" b="1" dirty="0" smtClean="0"/>
              <a:t>Нет</a:t>
            </a:r>
            <a:r>
              <a:rPr lang="ru-RU" dirty="0" smtClean="0"/>
              <a:t>. Я уже пробовал и мне не понравилось</a:t>
            </a:r>
          </a:p>
          <a:p>
            <a:r>
              <a:rPr lang="ru-RU" b="1" dirty="0" smtClean="0"/>
              <a:t>Нет</a:t>
            </a:r>
            <a:r>
              <a:rPr lang="ru-RU" dirty="0" smtClean="0"/>
              <a:t>. Я не хочу конфликтов с учителями, родителями.</a:t>
            </a:r>
          </a:p>
          <a:p>
            <a:r>
              <a:rPr lang="ru-RU" b="1" dirty="0" smtClean="0"/>
              <a:t>Нет</a:t>
            </a:r>
            <a:r>
              <a:rPr lang="ru-RU" dirty="0" smtClean="0"/>
              <a:t>. Это не в моем стиле.</a:t>
            </a:r>
          </a:p>
          <a:p>
            <a:r>
              <a:rPr lang="ru-RU" b="1" dirty="0" smtClean="0"/>
              <a:t>Нет</a:t>
            </a:r>
            <a:r>
              <a:rPr lang="ru-RU" dirty="0" smtClean="0"/>
              <a:t>. Мне надо на тренировку.</a:t>
            </a:r>
          </a:p>
          <a:p>
            <a:r>
              <a:rPr lang="ru-RU" b="1" dirty="0" smtClean="0"/>
              <a:t>Нет</a:t>
            </a:r>
            <a:r>
              <a:rPr lang="ru-RU" dirty="0" smtClean="0"/>
              <a:t>. Если я это сделаю, потеряю власть над собой.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Проблема </a:t>
            </a:r>
            <a:r>
              <a:rPr lang="ru-RU" sz="6000" dirty="0" smtClean="0"/>
              <a:t>1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Четверо друзей из одного двора решили встретиться в новогоднюю ночь, чтобы покататься с горки. Саша зашел за Андреем, затем они вместе пошли за Сергеем и Мишей. Миша что-то долго копался в своей комнате, наконец , вышли на улицу. «А я что-то для вас припас»,- гордо сказал Миша и достал спрятанную под курткой бутылку с вином.</a:t>
            </a:r>
          </a:p>
          <a:p>
            <a:r>
              <a:rPr lang="ru-RU" sz="2400" dirty="0" smtClean="0"/>
              <a:t>«Вот это да!» – восхитился Андрей. Сережа смутился, а Сашка решительно заявил: «……………………».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Какие аргументы может привести Саша, чтобы убедить своих друзей отказаться от спиртного?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Проблема </a:t>
            </a:r>
            <a:r>
              <a:rPr lang="ru-RU" sz="6000" dirty="0" smtClean="0"/>
              <a:t>2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У А. С. Пушкина есть обращение к красавице, которая нюхала табак:</a:t>
            </a:r>
          </a:p>
          <a:p>
            <a:pPr algn="ctr">
              <a:buNone/>
            </a:pPr>
            <a:r>
              <a:rPr lang="ru-RU" b="1" dirty="0" smtClean="0"/>
              <a:t>Ты любишь обонять не утренний цветок, А вредную траву зелену,</a:t>
            </a:r>
          </a:p>
          <a:p>
            <a:pPr algn="ctr">
              <a:buNone/>
            </a:pPr>
            <a:r>
              <a:rPr lang="ru-RU" b="1" dirty="0" smtClean="0"/>
              <a:t> Искусством превращенну,</a:t>
            </a:r>
          </a:p>
          <a:p>
            <a:pPr algn="ctr">
              <a:buNone/>
            </a:pPr>
            <a:r>
              <a:rPr lang="ru-RU" b="1" dirty="0" smtClean="0"/>
              <a:t>В пушистый порошок!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C00000"/>
                </a:solidFill>
              </a:rPr>
              <a:t>Подумайте, что может написать поэт по отношению  к курящим дамам – нашим современницам?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Documents and Settings\Администратор\Рабочий стол\фоны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9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57600"/>
            <a:ext cx="43053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714412" y="1"/>
            <a:ext cx="10572824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Здоровый мир -</a:t>
            </a:r>
          </a:p>
          <a:p>
            <a:pPr algn="ctr">
              <a:defRPr/>
            </a:pPr>
            <a:r>
              <a:rPr lang="ru-RU" sz="8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путь к успеху!</a:t>
            </a:r>
          </a:p>
        </p:txBody>
      </p:sp>
    </p:spTree>
    <p:extLst>
      <p:ext uri="{BB962C8B-B14F-4D97-AF65-F5344CB8AC3E}">
        <p14:creationId xmlns:p14="http://schemas.microsoft.com/office/powerpoint/2010/main" xmlns="" val="429059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livegif.ru/Gallery/POSTCARD/everyday/smiles/pic460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3500438"/>
            <a:ext cx="2905125" cy="272415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2976" y="857232"/>
            <a:ext cx="71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Быть здоровым – здорово!</a:t>
            </a:r>
            <a:endParaRPr lang="ru-RU" sz="60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7315" y="989439"/>
            <a:ext cx="792087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4400" b="1" dirty="0">
                <a:solidFill>
                  <a:srgbClr val="FF3300"/>
                </a:solidFill>
                <a:latin typeface="Monotype Corsiva" pitchFamily="66" charset="0"/>
              </a:rPr>
              <a:t>Спасибо за внимание!</a:t>
            </a: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4400" b="1" dirty="0">
                <a:solidFill>
                  <a:srgbClr val="FF3300"/>
                </a:solidFill>
                <a:latin typeface="Monotype Corsiva" pitchFamily="66" charset="0"/>
              </a:rPr>
              <a:t>Ждем вас с нетерпением!</a:t>
            </a: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4400" b="1" dirty="0">
                <a:solidFill>
                  <a:srgbClr val="FF3300"/>
                </a:solidFill>
                <a:latin typeface="Monotype Corsiva" pitchFamily="66" charset="0"/>
              </a:rPr>
              <a:t>Успехов всем!</a:t>
            </a:r>
          </a:p>
        </p:txBody>
      </p:sp>
    </p:spTree>
    <p:extLst>
      <p:ext uri="{BB962C8B-B14F-4D97-AF65-F5344CB8AC3E}">
        <p14:creationId xmlns:p14="http://schemas.microsoft.com/office/powerpoint/2010/main" xmlns="" val="28114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>
                <a:solidFill>
                  <a:schemeClr val="tx1"/>
                </a:solidFill>
              </a:rPr>
              <a:t>Вопросы, направляющие проект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40749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600" b="1" dirty="0"/>
              <a:t>Основополагающий вопрос</a:t>
            </a:r>
            <a:r>
              <a:rPr lang="ru-RU" sz="1600" dirty="0"/>
              <a:t> </a:t>
            </a:r>
            <a:endParaRPr lang="ru-RU" sz="1600" dirty="0" smtClean="0"/>
          </a:p>
          <a:p>
            <a:pPr algn="just">
              <a:buNone/>
            </a:pPr>
            <a:r>
              <a:rPr lang="ru-RU" sz="1600" dirty="0" smtClean="0"/>
              <a:t>* Здоровым </a:t>
            </a:r>
            <a:r>
              <a:rPr lang="ru-RU" sz="1600" dirty="0"/>
              <a:t>жить здорово? </a:t>
            </a:r>
          </a:p>
          <a:p>
            <a:pPr algn="just">
              <a:buNone/>
            </a:pPr>
            <a:r>
              <a:rPr lang="ru-RU" sz="1600" b="1" dirty="0"/>
              <a:t>Проблемные вопросы </a:t>
            </a:r>
            <a:endParaRPr lang="ru-RU" sz="1600" dirty="0"/>
          </a:p>
          <a:p>
            <a:pPr algn="just">
              <a:buNone/>
            </a:pPr>
            <a:r>
              <a:rPr lang="ru-RU" sz="1600" dirty="0" smtClean="0"/>
              <a:t>*Что </a:t>
            </a:r>
            <a:r>
              <a:rPr lang="ru-RU" sz="1600" dirty="0"/>
              <a:t>такое здоровье? </a:t>
            </a:r>
          </a:p>
          <a:p>
            <a:pPr algn="just">
              <a:buNone/>
            </a:pPr>
            <a:r>
              <a:rPr lang="ru-RU" sz="1600" dirty="0" smtClean="0"/>
              <a:t>* Как </a:t>
            </a:r>
            <a:r>
              <a:rPr lang="ru-RU" sz="1600" dirty="0"/>
              <a:t>сберечь свое здоровье? </a:t>
            </a:r>
          </a:p>
          <a:p>
            <a:pPr algn="just">
              <a:buNone/>
            </a:pPr>
            <a:r>
              <a:rPr lang="ru-RU" sz="1600" dirty="0" smtClean="0"/>
              <a:t>* Какое </a:t>
            </a:r>
            <a:r>
              <a:rPr lang="ru-RU" sz="1600" dirty="0"/>
              <a:t>влияние оказывают на здоровье вредные и полезные привычки? </a:t>
            </a:r>
          </a:p>
          <a:p>
            <a:pPr algn="just">
              <a:buNone/>
            </a:pPr>
            <a:r>
              <a:rPr lang="ru-RU" sz="1600" b="1" dirty="0" smtClean="0"/>
              <a:t>Частные </a:t>
            </a:r>
            <a:r>
              <a:rPr lang="ru-RU" sz="1600" b="1" dirty="0"/>
              <a:t>вопросы </a:t>
            </a:r>
            <a:endParaRPr lang="ru-RU" sz="1600" dirty="0"/>
          </a:p>
          <a:p>
            <a:pPr algn="just">
              <a:buNone/>
            </a:pPr>
            <a:r>
              <a:rPr lang="ru-RU" sz="1600" dirty="0" smtClean="0"/>
              <a:t>* Какое </a:t>
            </a:r>
            <a:r>
              <a:rPr lang="ru-RU" sz="1600" dirty="0"/>
              <a:t>отрицательное воздействие оказывают вредные привычки на здоровье? </a:t>
            </a:r>
          </a:p>
          <a:p>
            <a:pPr algn="just">
              <a:buNone/>
            </a:pPr>
            <a:r>
              <a:rPr lang="ru-RU" sz="1600" dirty="0" smtClean="0"/>
              <a:t>* Как </a:t>
            </a:r>
            <a:r>
              <a:rPr lang="ru-RU" sz="1600" dirty="0"/>
              <a:t>влияют пропуски уроков по болезни на успеваемость? </a:t>
            </a:r>
          </a:p>
          <a:p>
            <a:pPr algn="just">
              <a:buNone/>
            </a:pPr>
            <a:r>
              <a:rPr lang="ru-RU" sz="1600" dirty="0" smtClean="0"/>
              <a:t>* Что </a:t>
            </a:r>
            <a:r>
              <a:rPr lang="ru-RU" sz="1600" dirty="0"/>
              <a:t>такое ЗОЖ? </a:t>
            </a:r>
          </a:p>
          <a:p>
            <a:pPr algn="just">
              <a:buNone/>
            </a:pPr>
            <a:r>
              <a:rPr lang="ru-RU" sz="1600" dirty="0" smtClean="0"/>
              <a:t>* Что </a:t>
            </a:r>
            <a:r>
              <a:rPr lang="ru-RU" sz="1600" dirty="0"/>
              <a:t>необходимо делать, чтоб быть здоровым? </a:t>
            </a:r>
          </a:p>
          <a:p>
            <a:pPr algn="just">
              <a:buNone/>
            </a:pPr>
            <a:r>
              <a:rPr lang="ru-RU" sz="1600" dirty="0" smtClean="0"/>
              <a:t>* Каким </a:t>
            </a:r>
            <a:r>
              <a:rPr lang="ru-RU" sz="1600" dirty="0"/>
              <a:t>должен быть режим дня школьника? </a:t>
            </a:r>
          </a:p>
          <a:p>
            <a:pPr algn="just">
              <a:buNone/>
            </a:pPr>
            <a:r>
              <a:rPr lang="ru-RU" sz="1600" dirty="0" smtClean="0"/>
              <a:t>* Как </a:t>
            </a:r>
            <a:r>
              <a:rPr lang="ru-RU" sz="1600" dirty="0"/>
              <a:t>влияет жевательная резинка на организм человека? Как частое </a:t>
            </a:r>
            <a:r>
              <a:rPr lang="ru-RU" sz="1600" dirty="0" smtClean="0"/>
              <a:t>и нерациональное </a:t>
            </a:r>
            <a:r>
              <a:rPr lang="ru-RU" sz="1600" dirty="0"/>
              <a:t>использование жевательной резинки негативно отражается на здоровье человека? </a:t>
            </a:r>
          </a:p>
          <a:p>
            <a:pPr algn="just">
              <a:buNone/>
            </a:pPr>
            <a:r>
              <a:rPr lang="ru-RU" sz="1600" dirty="0" smtClean="0"/>
              <a:t>* Какую </a:t>
            </a:r>
            <a:r>
              <a:rPr lang="ru-RU" sz="1600" dirty="0"/>
              <a:t>пользу оказывает вода для здоровья человека? Являются ли продукты фаст - </a:t>
            </a:r>
            <a:r>
              <a:rPr lang="ru-RU" sz="1600" dirty="0" err="1"/>
              <a:t>фуда</a:t>
            </a:r>
            <a:r>
              <a:rPr lang="ru-RU" sz="1600" dirty="0"/>
              <a:t> полезными для здоровья и красоты?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0" dirty="0" smtClean="0">
                <a:solidFill>
                  <a:srgbClr val="FFFF00"/>
                </a:solidFill>
                <a:latin typeface="Arial Black" pitchFamily="34" charset="0"/>
              </a:rPr>
              <a:t>Цели проекта</a:t>
            </a:r>
            <a:endParaRPr lang="ru-RU" sz="6000" b="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407496"/>
          </a:xfrm>
        </p:spPr>
        <p:txBody>
          <a:bodyPr>
            <a:noAutofit/>
          </a:bodyPr>
          <a:lstStyle/>
          <a:p>
            <a:pPr marL="0" lvl="0" indent="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i="1" dirty="0">
                <a:solidFill>
                  <a:srgbClr val="000000"/>
                </a:solidFill>
                <a:latin typeface="Monotype Corsiva" pitchFamily="66" charset="0"/>
              </a:rPr>
              <a:t>Определить полезное и вредное в </a:t>
            </a:r>
            <a:r>
              <a:rPr lang="ru-RU" i="1" dirty="0" smtClean="0">
                <a:solidFill>
                  <a:srgbClr val="000000"/>
                </a:solidFill>
                <a:latin typeface="Monotype Corsiva" pitchFamily="66" charset="0"/>
              </a:rPr>
              <a:t>жизни школьников</a:t>
            </a:r>
            <a:endParaRPr lang="ru-RU" i="1" dirty="0">
              <a:solidFill>
                <a:srgbClr val="000000"/>
              </a:solidFill>
              <a:latin typeface="Monotype Corsiva" pitchFamily="66" charset="0"/>
            </a:endParaRPr>
          </a:p>
          <a:p>
            <a:pPr marL="0" lvl="0" indent="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i="1" dirty="0">
                <a:solidFill>
                  <a:srgbClr val="000000"/>
                </a:solidFill>
                <a:latin typeface="Monotype Corsiva" pitchFamily="66" charset="0"/>
              </a:rPr>
              <a:t>Проследить влияние массовой культуры на складывание личности </a:t>
            </a:r>
            <a:r>
              <a:rPr lang="ru-RU" i="1" dirty="0" smtClean="0">
                <a:solidFill>
                  <a:srgbClr val="000000"/>
                </a:solidFill>
                <a:latin typeface="Monotype Corsiva" pitchFamily="66" charset="0"/>
              </a:rPr>
              <a:t>школьника.</a:t>
            </a:r>
            <a:endParaRPr lang="ru-RU" i="1" dirty="0">
              <a:solidFill>
                <a:srgbClr val="000000"/>
              </a:solidFill>
              <a:latin typeface="Monotype Corsiva" pitchFamily="66" charset="0"/>
            </a:endParaRPr>
          </a:p>
          <a:p>
            <a:pPr marL="0" lvl="0" indent="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i="1" dirty="0">
                <a:solidFill>
                  <a:srgbClr val="000000"/>
                </a:solidFill>
                <a:latin typeface="Monotype Corsiva" pitchFamily="66" charset="0"/>
              </a:rPr>
              <a:t>Научиться анализировать и выбирать необходимое для собственного развития в социуме</a:t>
            </a:r>
          </a:p>
          <a:p>
            <a:pPr marL="0" lvl="0" indent="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i="1" dirty="0">
                <a:solidFill>
                  <a:srgbClr val="000000"/>
                </a:solidFill>
                <a:latin typeface="Monotype Corsiva" pitchFamily="66" charset="0"/>
              </a:rPr>
              <a:t>Научиться ориентироваться в огромном потоке </a:t>
            </a:r>
            <a:r>
              <a:rPr lang="ru-RU" i="1" dirty="0" smtClean="0">
                <a:solidFill>
                  <a:srgbClr val="000000"/>
                </a:solidFill>
                <a:latin typeface="Monotype Corsiva" pitchFamily="66" charset="0"/>
              </a:rPr>
              <a:t>поп-культуры, говорить социуму НЕТ!</a:t>
            </a:r>
            <a:endParaRPr lang="ru-RU" i="1" dirty="0">
              <a:solidFill>
                <a:srgbClr val="000000"/>
              </a:solidFill>
              <a:latin typeface="Monotype Corsiva" pitchFamily="66" charset="0"/>
            </a:endParaRPr>
          </a:p>
          <a:p>
            <a:pPr algn="just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345276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latin typeface="Trebuchet MS" pitchFamily="34" charset="0"/>
              </a:rPr>
              <a:t>Главные </a:t>
            </a:r>
            <a:br>
              <a:rPr lang="ru-RU" dirty="0">
                <a:solidFill>
                  <a:srgbClr val="FFFF00"/>
                </a:solidFill>
                <a:latin typeface="Trebuchet MS" pitchFamily="34" charset="0"/>
              </a:rPr>
            </a:br>
            <a:r>
              <a:rPr lang="ru-RU" dirty="0">
                <a:solidFill>
                  <a:srgbClr val="FFFF00"/>
                </a:solidFill>
                <a:latin typeface="Trebuchet MS" pitchFamily="34" charset="0"/>
              </a:rPr>
              <a:t>факторы здоровья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Picture 10" descr="37r3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6282" y="1700808"/>
            <a:ext cx="8651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37r3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0374" y="3386293"/>
            <a:ext cx="8651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37r3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0374" y="2609349"/>
            <a:ext cx="8651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37r3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6282" y="4131897"/>
            <a:ext cx="8651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92880"/>
            <a:ext cx="5915000" cy="378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9352"/>
            <a:ext cx="1836737" cy="4032250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426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8640960" cy="4392488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«</a:t>
            </a:r>
            <a:r>
              <a:rPr lang="ru-RU" i="1" dirty="0" smtClean="0">
                <a:solidFill>
                  <a:srgbClr val="002060"/>
                </a:solidFill>
                <a:latin typeface="Calibri" pitchFamily="34" charset="0"/>
              </a:rPr>
              <a:t>Профилактика </a:t>
            </a:r>
            <a:r>
              <a:rPr lang="ru-RU" i="1" dirty="0">
                <a:solidFill>
                  <a:srgbClr val="002060"/>
                </a:solidFill>
                <a:latin typeface="Calibri" pitchFamily="34" charset="0"/>
              </a:rPr>
              <a:t>лечения в бесконечности </a:t>
            </a:r>
            <a:r>
              <a:rPr lang="ru-RU" i="1" dirty="0" smtClean="0">
                <a:solidFill>
                  <a:srgbClr val="002060"/>
                </a:solidFill>
                <a:latin typeface="Calibri" pitchFamily="34" charset="0"/>
              </a:rPr>
              <a:t>движения»</a:t>
            </a:r>
            <a:r>
              <a:rPr lang="ru-RU" i="1" dirty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i="1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i="1" dirty="0">
                <a:solidFill>
                  <a:srgbClr val="7030A0"/>
                </a:solidFill>
                <a:latin typeface="Calibri" pitchFamily="34" charset="0"/>
              </a:rPr>
              <a:t>Занимайтесь</a:t>
            </a:r>
            <a:br>
              <a:rPr lang="ru-RU" i="1" dirty="0">
                <a:solidFill>
                  <a:srgbClr val="7030A0"/>
                </a:solidFill>
                <a:latin typeface="Calibri" pitchFamily="34" charset="0"/>
              </a:rPr>
            </a:br>
            <a:r>
              <a:rPr lang="ru-RU" i="1" dirty="0">
                <a:solidFill>
                  <a:srgbClr val="7030A0"/>
                </a:solidFill>
                <a:latin typeface="Calibri" pitchFamily="34" charset="0"/>
              </a:rPr>
              <a:t>физкультурой</a:t>
            </a:r>
            <a:br>
              <a:rPr lang="ru-RU" i="1" dirty="0">
                <a:solidFill>
                  <a:srgbClr val="7030A0"/>
                </a:solidFill>
                <a:latin typeface="Calibri" pitchFamily="34" charset="0"/>
              </a:rPr>
            </a:br>
            <a:r>
              <a:rPr lang="ru-RU" i="1" dirty="0">
                <a:solidFill>
                  <a:srgbClr val="7030A0"/>
                </a:solidFill>
                <a:latin typeface="Calibri" pitchFamily="34" charset="0"/>
              </a:rPr>
              <a:t>и </a:t>
            </a:r>
            <a:br>
              <a:rPr lang="ru-RU" i="1" dirty="0">
                <a:solidFill>
                  <a:srgbClr val="7030A0"/>
                </a:solidFill>
                <a:latin typeface="Calibri" pitchFamily="34" charset="0"/>
              </a:rPr>
            </a:br>
            <a:r>
              <a:rPr lang="ru-RU" i="1" dirty="0">
                <a:solidFill>
                  <a:srgbClr val="7030A0"/>
                </a:solidFill>
                <a:latin typeface="Calibri" pitchFamily="34" charset="0"/>
              </a:rPr>
              <a:t>спортом! </a:t>
            </a:r>
            <a:br>
              <a:rPr lang="ru-RU" i="1" dirty="0">
                <a:solidFill>
                  <a:srgbClr val="7030A0"/>
                </a:solidFill>
                <a:latin typeface="Calibri" pitchFamily="34" charset="0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03" y="2060848"/>
            <a:ext cx="2700762" cy="443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2856"/>
            <a:ext cx="2689225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4774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911552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ClrTx/>
              <a:buSzTx/>
              <a:buNone/>
              <a:defRPr/>
            </a:pPr>
            <a:r>
              <a:rPr lang="ru-RU" sz="2800" b="1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Если не бегать, пока здоров, придется побегать,</a:t>
            </a:r>
          </a:p>
          <a:p>
            <a:pPr marL="0" lvl="0" indent="0" algn="ctr">
              <a:spcBef>
                <a:spcPts val="0"/>
              </a:spcBef>
              <a:buClrTx/>
              <a:buSzTx/>
              <a:buNone/>
              <a:defRPr/>
            </a:pPr>
            <a:r>
              <a:rPr lang="ru-RU" sz="2800" b="1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когда заболеешь. Движение – это жизнь.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806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Black" pitchFamily="34" charset="0"/>
              </a:rPr>
              <a:t>Вопросы:</a:t>
            </a:r>
          </a:p>
          <a:p>
            <a:r>
              <a:rPr lang="ru-RU" dirty="0">
                <a:latin typeface="Arial Black" pitchFamily="34" charset="0"/>
              </a:rPr>
              <a:t>а) Почему нужно много двигаться?</a:t>
            </a:r>
          </a:p>
          <a:p>
            <a:r>
              <a:rPr lang="ru-RU" dirty="0">
                <a:latin typeface="Arial Black" pitchFamily="34" charset="0"/>
              </a:rPr>
              <a:t>б) Чем полезны зарядка, занятие спортом, игры на свежем воздухе?</a:t>
            </a:r>
          </a:p>
        </p:txBody>
      </p:sp>
      <p:pic>
        <p:nvPicPr>
          <p:cNvPr id="5" name="Picture 7" descr="run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24" y="1731405"/>
            <a:ext cx="1357313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urd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63" y="1928813"/>
            <a:ext cx="1292225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I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21088"/>
            <a:ext cx="3143250" cy="2428875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709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4400" i="1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+mn-ea"/>
                <a:cs typeface="+mn-cs"/>
              </a:rPr>
              <a:t/>
            </a:r>
            <a:br>
              <a:rPr lang="ru-RU" sz="4400" i="1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+mn-ea"/>
                <a:cs typeface="+mn-cs"/>
              </a:rPr>
            </a:br>
            <a:r>
              <a:rPr lang="ru-RU" sz="4400" i="1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+mn-ea"/>
                <a:cs typeface="+mn-cs"/>
              </a:rPr>
              <a:t>Берегите </a:t>
            </a:r>
            <a:r>
              <a:rPr lang="ru-RU" sz="4400" i="1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+mn-ea"/>
                <a:cs typeface="+mn-cs"/>
              </a:rPr>
              <a:t>зрение!</a:t>
            </a:r>
            <a:br>
              <a:rPr lang="ru-RU" sz="4400" i="1" dirty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2645893" cy="316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 descr="PE00014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67031"/>
            <a:ext cx="37147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Анимации\На компьютере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86677"/>
            <a:ext cx="27146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727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ПРАВИЛЬНОЕ ПИТАНИЕ – ЗАЛОГ ЗДОРОВЬЯ!</a:t>
            </a:r>
            <a:endParaRPr lang="ru-RU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179512" y="1556792"/>
            <a:ext cx="3456384" cy="24482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Calibri" pitchFamily="34" charset="0"/>
              </a:rPr>
              <a:t>Для жизни нам нужна энергия, и мы получаем её из еды и питания</a:t>
            </a:r>
            <a:r>
              <a:rPr lang="ru-RU" sz="3200" b="1" dirty="0">
                <a:solidFill>
                  <a:srgbClr val="0066CC"/>
                </a:solidFill>
                <a:latin typeface="Calibri" pitchFamily="34" charset="0"/>
              </a:rPr>
              <a:t>. </a:t>
            </a:r>
            <a:endParaRPr lang="ru-RU" dirty="0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4067944" y="1124744"/>
            <a:ext cx="4248472" cy="352839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Питательные вещества снабжают нас не только энергией, но и строительным материалом  для роста и исправлений повреждений организма.</a:t>
            </a:r>
          </a:p>
        </p:txBody>
      </p:sp>
      <p:pic>
        <p:nvPicPr>
          <p:cNvPr id="6" name="Picture 9" descr="bc2c5f16e4f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77110">
            <a:off x="484626" y="3687399"/>
            <a:ext cx="3523810" cy="286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981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'Универсальная'">
  <a:themeElements>
    <a:clrScheme name="Korea03">
      <a:dk1>
        <a:srgbClr val="000000"/>
      </a:dk1>
      <a:lt1>
        <a:srgbClr val="FFFFFF"/>
      </a:lt1>
      <a:dk2>
        <a:srgbClr val="0362B9"/>
      </a:dk2>
      <a:lt2>
        <a:srgbClr val="BCE7FA"/>
      </a:lt2>
      <a:accent1>
        <a:srgbClr val="3DB5DB"/>
      </a:accent1>
      <a:accent2>
        <a:srgbClr val="DF9B29"/>
      </a:accent2>
      <a:accent3>
        <a:srgbClr val="6699FF"/>
      </a:accent3>
      <a:accent4>
        <a:srgbClr val="D361AA"/>
      </a:accent4>
      <a:accent5>
        <a:srgbClr val="A3D75D"/>
      </a:accent5>
      <a:accent6>
        <a:srgbClr val="D36161"/>
      </a:accent6>
      <a:hlink>
        <a:srgbClr val="FF9933"/>
      </a:hlink>
      <a:folHlink>
        <a:srgbClr val="FF3399"/>
      </a:folHlink>
    </a:clrScheme>
    <a:fontScheme name="Korea03">
      <a:majorFont>
        <a:latin typeface="Corbel"/>
        <a:ea typeface=""/>
        <a:cs typeface=""/>
        <a:font script="Jpan" typeface="HG創英角ｺﾞｼｯｸUB"/>
        <a:font script="Hang" typeface="맑은 고딕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w Cen MT"/>
        <a:ea typeface=""/>
        <a:cs typeface=""/>
        <a:font script="Jpan" typeface="HGｺﾞｼｯｸE"/>
        <a:font script="Hang" typeface="휴먼모음T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Korea03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hade val="100000"/>
                <a:satMod val="115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rgbClr val="000000">
                <a:alpha val="48000"/>
              </a:srgbClr>
            </a:outerShdw>
          </a:effectLst>
        </a:effectStyle>
        <a:effectStyle>
          <a:effectLst>
            <a:outerShdw blurRad="57150" dist="38100" dir="5400000" algn="ctr" rotWithShape="0">
              <a:srgbClr val="000000">
                <a:alpha val="48000"/>
              </a:srgbClr>
            </a:outerShdw>
          </a:effectLst>
        </a:effectStyle>
        <a:effectStyle>
          <a:effectLst>
            <a:outerShdw blurRad="57150" dist="3810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'Универсальная'</Template>
  <TotalTime>377</TotalTime>
  <Words>866</Words>
  <Application>Microsoft Office PowerPoint</Application>
  <PresentationFormat>Экран (4:3)</PresentationFormat>
  <Paragraphs>130</Paragraphs>
  <Slides>27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Тема 'Универсальная'</vt:lpstr>
      <vt:lpstr>Document</vt:lpstr>
      <vt:lpstr>Документ</vt:lpstr>
      <vt:lpstr>Фотография Photo Editor</vt:lpstr>
      <vt:lpstr>ЗДОРОВЫМ ЖИТЬ ЗДОРОВО!</vt:lpstr>
      <vt:lpstr>Слайд 2</vt:lpstr>
      <vt:lpstr>Вопросы, направляющие проект</vt:lpstr>
      <vt:lpstr>Цели проекта</vt:lpstr>
      <vt:lpstr>Главные  факторы здоровья</vt:lpstr>
      <vt:lpstr>«Профилактика лечения в бесконечности движения» Занимайтесь физкультурой и  спортом!  </vt:lpstr>
      <vt:lpstr>Слайд 7</vt:lpstr>
      <vt:lpstr> Берегите зрение! </vt:lpstr>
      <vt:lpstr>ПРАВИЛЬНОЕ ПИТАНИЕ – ЗАЛОГ ЗДОРОВЬЯ!</vt:lpstr>
      <vt:lpstr>  Пирамида здорового питания </vt:lpstr>
      <vt:lpstr>У природы есть закон – счастлив будет только тот, кто здоровье сбережет.        Прочь гони-ка все хворобы!                     Поучись-ка быть  здоровым! </vt:lpstr>
      <vt:lpstr> «Не сутулься!» «Сиди прямо!» </vt:lpstr>
      <vt:lpstr>Режим, одно из главных слагаемых  здорового образа жизни </vt:lpstr>
      <vt:lpstr>Слайд 14</vt:lpstr>
      <vt:lpstr> РЕКОМЕНДАЦИИ </vt:lpstr>
      <vt:lpstr>Вредная привычка – закрепленный в личности способ поведения, агрессивный по отношению к самой личности или к обществу. </vt:lpstr>
      <vt:lpstr>Слайд 17</vt:lpstr>
      <vt:lpstr> Чем    опасно  табакокурение? </vt:lpstr>
      <vt:lpstr>Слайд 19</vt:lpstr>
      <vt:lpstr>Слайд 20</vt:lpstr>
      <vt:lpstr>Слайд 21</vt:lpstr>
      <vt:lpstr>Умей сказать нет!!!</vt:lpstr>
      <vt:lpstr>Проблема 1</vt:lpstr>
      <vt:lpstr>Проблема 2</vt:lpstr>
      <vt:lpstr>Слайд 25</vt:lpstr>
      <vt:lpstr>Слайд 26</vt:lpstr>
      <vt:lpstr>Слайд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выбираем ЗДОРОВЬЕ!!!</dc:title>
  <dc:creator>Admin</dc:creator>
  <cp:lastModifiedBy>User</cp:lastModifiedBy>
  <cp:revision>41</cp:revision>
  <dcterms:created xsi:type="dcterms:W3CDTF">2009-10-13T12:07:36Z</dcterms:created>
  <dcterms:modified xsi:type="dcterms:W3CDTF">2011-09-28T05:30:55Z</dcterms:modified>
</cp:coreProperties>
</file>